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7" r:id="rId2"/>
    <p:sldId id="258" r:id="rId3"/>
    <p:sldId id="263" r:id="rId4"/>
    <p:sldId id="289" r:id="rId5"/>
    <p:sldId id="290" r:id="rId6"/>
    <p:sldId id="291" r:id="rId7"/>
    <p:sldId id="292" r:id="rId8"/>
    <p:sldId id="293" r:id="rId9"/>
    <p:sldId id="294" r:id="rId10"/>
    <p:sldId id="295" r:id="rId11"/>
    <p:sldId id="279" r:id="rId12"/>
    <p:sldId id="285" r:id="rId13"/>
    <p:sldId id="269" r:id="rId14"/>
    <p:sldId id="296"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419C"/>
    <a:srgbClr val="0E419C"/>
    <a:srgbClr val="8BB1F5"/>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00" autoAdjust="0"/>
    <p:restoredTop sz="96197" autoAdjust="0"/>
  </p:normalViewPr>
  <p:slideViewPr>
    <p:cSldViewPr snapToGrid="0">
      <p:cViewPr varScale="1">
        <p:scale>
          <a:sx n="82" d="100"/>
          <a:sy n="82" d="100"/>
        </p:scale>
        <p:origin x="845"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EC815C-39C6-44D1-9090-2CE34DFCD82F}" type="datetimeFigureOut">
              <a:rPr lang="zh-CN" altLang="en-US" smtClean="0"/>
              <a:t>2023/1/11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81895-6807-4C51-8EF0-DB7E0EF2A67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B81895-6807-4C51-8EF0-DB7E0EF2A67F}" type="slidenum">
              <a:rPr lang="zh-CN" altLang="en-US" smtClean="0"/>
              <a:t>1</a:t>
            </a:fld>
            <a:endParaRPr lang="zh-CN" altLang="en-US"/>
          </a:p>
        </p:txBody>
      </p:sp>
    </p:spTree>
    <p:extLst>
      <p:ext uri="{BB962C8B-B14F-4D97-AF65-F5344CB8AC3E}">
        <p14:creationId xmlns:p14="http://schemas.microsoft.com/office/powerpoint/2010/main" val="187196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42903D-F0BD-4BF1-9343-90EC0780B7A2}" type="slidenum">
              <a:rPr lang="zh-CN" altLang="en-US" smtClean="0"/>
              <a:t>14</a:t>
            </a:fld>
            <a:endParaRPr lang="zh-CN" altLang="en-US"/>
          </a:p>
        </p:txBody>
      </p:sp>
    </p:spTree>
    <p:extLst>
      <p:ext uri="{BB962C8B-B14F-4D97-AF65-F5344CB8AC3E}">
        <p14:creationId xmlns:p14="http://schemas.microsoft.com/office/powerpoint/2010/main" val="2410166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B81895-6807-4C51-8EF0-DB7E0EF2A67F}" type="slidenum">
              <a:rPr lang="zh-CN" altLang="en-US" smtClean="0"/>
              <a:t>2</a:t>
            </a:fld>
            <a:endParaRPr lang="zh-CN" altLang="en-US"/>
          </a:p>
        </p:txBody>
      </p:sp>
    </p:spTree>
    <p:extLst>
      <p:ext uri="{BB962C8B-B14F-4D97-AF65-F5344CB8AC3E}">
        <p14:creationId xmlns:p14="http://schemas.microsoft.com/office/powerpoint/2010/main" val="3485165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42903D-F0BD-4BF1-9343-90EC0780B7A2}" type="slidenum">
              <a:rPr lang="zh-CN" altLang="en-US" smtClean="0"/>
              <a:t>4</a:t>
            </a:fld>
            <a:endParaRPr lang="zh-CN" altLang="en-US"/>
          </a:p>
        </p:txBody>
      </p:sp>
    </p:spTree>
    <p:extLst>
      <p:ext uri="{BB962C8B-B14F-4D97-AF65-F5344CB8AC3E}">
        <p14:creationId xmlns:p14="http://schemas.microsoft.com/office/powerpoint/2010/main" val="3174595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42903D-F0BD-4BF1-9343-90EC0780B7A2}" type="slidenum">
              <a:rPr lang="zh-CN" altLang="en-US" smtClean="0"/>
              <a:t>5</a:t>
            </a:fld>
            <a:endParaRPr lang="zh-CN" altLang="en-US"/>
          </a:p>
        </p:txBody>
      </p:sp>
    </p:spTree>
    <p:extLst>
      <p:ext uri="{BB962C8B-B14F-4D97-AF65-F5344CB8AC3E}">
        <p14:creationId xmlns:p14="http://schemas.microsoft.com/office/powerpoint/2010/main" val="1006583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42903D-F0BD-4BF1-9343-90EC0780B7A2}" type="slidenum">
              <a:rPr lang="zh-CN" altLang="en-US" smtClean="0"/>
              <a:t>7</a:t>
            </a:fld>
            <a:endParaRPr lang="zh-CN" altLang="en-US"/>
          </a:p>
        </p:txBody>
      </p:sp>
    </p:spTree>
    <p:extLst>
      <p:ext uri="{BB962C8B-B14F-4D97-AF65-F5344CB8AC3E}">
        <p14:creationId xmlns:p14="http://schemas.microsoft.com/office/powerpoint/2010/main" val="3611823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42903D-F0BD-4BF1-9343-90EC0780B7A2}" type="slidenum">
              <a:rPr lang="zh-CN" altLang="en-US" smtClean="0"/>
              <a:t>8</a:t>
            </a:fld>
            <a:endParaRPr lang="zh-CN" altLang="en-US"/>
          </a:p>
        </p:txBody>
      </p:sp>
    </p:spTree>
    <p:extLst>
      <p:ext uri="{BB962C8B-B14F-4D97-AF65-F5344CB8AC3E}">
        <p14:creationId xmlns:p14="http://schemas.microsoft.com/office/powerpoint/2010/main" val="3472849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42903D-F0BD-4BF1-9343-90EC0780B7A2}" type="slidenum">
              <a:rPr lang="zh-CN" altLang="en-US" smtClean="0"/>
              <a:t>10</a:t>
            </a:fld>
            <a:endParaRPr lang="zh-CN" altLang="en-US"/>
          </a:p>
        </p:txBody>
      </p:sp>
    </p:spTree>
    <p:extLst>
      <p:ext uri="{BB962C8B-B14F-4D97-AF65-F5344CB8AC3E}">
        <p14:creationId xmlns:p14="http://schemas.microsoft.com/office/powerpoint/2010/main" val="1722867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B81895-6807-4C51-8EF0-DB7E0EF2A67F}" type="slidenum">
              <a:rPr lang="zh-CN" altLang="en-US" smtClean="0"/>
              <a:t>11</a:t>
            </a:fld>
            <a:endParaRPr lang="zh-CN" altLang="en-US"/>
          </a:p>
        </p:txBody>
      </p:sp>
    </p:spTree>
    <p:extLst>
      <p:ext uri="{BB962C8B-B14F-4D97-AF65-F5344CB8AC3E}">
        <p14:creationId xmlns:p14="http://schemas.microsoft.com/office/powerpoint/2010/main" val="2033539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42903D-F0BD-4BF1-9343-90EC0780B7A2}" type="slidenum">
              <a:rPr lang="zh-CN" altLang="en-US" smtClean="0"/>
              <a:t>12</a:t>
            </a:fld>
            <a:endParaRPr lang="zh-CN" altLang="en-US"/>
          </a:p>
        </p:txBody>
      </p:sp>
    </p:spTree>
    <p:extLst>
      <p:ext uri="{BB962C8B-B14F-4D97-AF65-F5344CB8AC3E}">
        <p14:creationId xmlns:p14="http://schemas.microsoft.com/office/powerpoint/2010/main" val="3736628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F0F844C-7A6C-4488-A0D0-CF56F3AA2AF9}" type="datetimeFigureOut">
              <a:rPr lang="zh-CN" altLang="en-US" smtClean="0"/>
              <a:t>2023/1/11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F06DC8A0-A968-4D5D-AD9E-34936630990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F0F844C-7A6C-4488-A0D0-CF56F3AA2AF9}" type="datetimeFigureOut">
              <a:rPr lang="zh-CN" altLang="en-US" smtClean="0"/>
              <a:t>2023/1/11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F06DC8A0-A968-4D5D-AD9E-34936630990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F0F844C-7A6C-4488-A0D0-CF56F3AA2AF9}" type="datetimeFigureOut">
              <a:rPr lang="zh-CN" altLang="en-US" smtClean="0"/>
              <a:t>2023/1/11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F06DC8A0-A968-4D5D-AD9E-349366309907}"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F0F844C-7A6C-4488-A0D0-CF56F3AA2AF9}" type="datetimeFigureOut">
              <a:rPr lang="zh-CN" altLang="en-US" smtClean="0"/>
              <a:t>2023/1/11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F06DC8A0-A968-4D5D-AD9E-34936630990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F0F844C-7A6C-4488-A0D0-CF56F3AA2AF9}" type="datetimeFigureOut">
              <a:rPr lang="zh-CN" altLang="en-US" smtClean="0"/>
              <a:t>2023/1/11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F06DC8A0-A968-4D5D-AD9E-34936630990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F0F844C-7A6C-4488-A0D0-CF56F3AA2AF9}" type="datetimeFigureOut">
              <a:rPr lang="zh-CN" altLang="en-US" smtClean="0"/>
              <a:t>2023/1/11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F06DC8A0-A968-4D5D-AD9E-34936630990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7F0F844C-7A6C-4488-A0D0-CF56F3AA2AF9}" type="datetimeFigureOut">
              <a:rPr lang="zh-CN" altLang="en-US" smtClean="0"/>
              <a:t>2023/1/11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F06DC8A0-A968-4D5D-AD9E-34936630990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7F0F844C-7A6C-4488-A0D0-CF56F3AA2AF9}" type="datetimeFigureOut">
              <a:rPr lang="zh-CN" altLang="en-US" smtClean="0"/>
              <a:t>2023/1/11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F06DC8A0-A968-4D5D-AD9E-34936630990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7F0F844C-7A6C-4488-A0D0-CF56F3AA2AF9}" type="datetimeFigureOut">
              <a:rPr lang="zh-CN" altLang="en-US" smtClean="0"/>
              <a:t>2023/1/11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F06DC8A0-A968-4D5D-AD9E-34936630990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F0F844C-7A6C-4488-A0D0-CF56F3AA2AF9}" type="datetimeFigureOut">
              <a:rPr lang="zh-CN" altLang="en-US" smtClean="0"/>
              <a:t>2023/1/11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F06DC8A0-A968-4D5D-AD9E-34936630990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F0F844C-7A6C-4488-A0D0-CF56F3AA2AF9}" type="datetimeFigureOut">
              <a:rPr lang="zh-CN" altLang="en-US" smtClean="0"/>
              <a:t>2023/1/11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F06DC8A0-A968-4D5D-AD9E-34936630990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74000">
              <a:schemeClr val="bg1">
                <a:lumMod val="85000"/>
              </a:schemeClr>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 y="653140"/>
            <a:ext cx="1397726" cy="287382"/>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98785" y="843153"/>
            <a:ext cx="10368945" cy="6047120"/>
          </a:xfrm>
          <a:prstGeom prst="rect">
            <a:avLst/>
          </a:prstGeom>
        </p:spPr>
      </p:pic>
      <p:sp>
        <p:nvSpPr>
          <p:cNvPr id="14" name="矩形 13"/>
          <p:cNvSpPr/>
          <p:nvPr/>
        </p:nvSpPr>
        <p:spPr>
          <a:xfrm>
            <a:off x="3334871" y="653140"/>
            <a:ext cx="8857128" cy="287382"/>
          </a:xfrm>
          <a:prstGeom prst="rect">
            <a:avLst/>
          </a:prstGeom>
          <a:solidFill>
            <a:srgbClr val="0E419C"/>
          </a:solidFill>
          <a:ln>
            <a:solidFill>
              <a:srgbClr val="0E4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7444" y="503198"/>
            <a:ext cx="1397727" cy="602071"/>
          </a:xfrm>
          <a:prstGeom prst="rect">
            <a:avLst/>
          </a:prstGeom>
        </p:spPr>
      </p:pic>
      <p:sp>
        <p:nvSpPr>
          <p:cNvPr id="19" name="文本框 18"/>
          <p:cNvSpPr txBox="1"/>
          <p:nvPr/>
        </p:nvSpPr>
        <p:spPr>
          <a:xfrm>
            <a:off x="122839" y="1819690"/>
            <a:ext cx="12636793" cy="3693319"/>
          </a:xfrm>
          <a:prstGeom prst="rect">
            <a:avLst/>
          </a:prstGeom>
          <a:noFill/>
        </p:spPr>
        <p:txBody>
          <a:bodyPr wrap="none" rtlCol="0">
            <a:spAutoFit/>
          </a:bodyPr>
          <a:lstStyle/>
          <a:p>
            <a:pPr algn="ctr"/>
            <a:r>
              <a:rPr lang="zh-CN" altLang="en-US" sz="3600" b="1" spc="600" dirty="0">
                <a:solidFill>
                  <a:schemeClr val="tx1">
                    <a:lumMod val="65000"/>
                    <a:lumOff val="35000"/>
                  </a:schemeClr>
                </a:solidFill>
                <a:latin typeface="Agency FB" panose="020B0503020202020204" pitchFamily="34" charset="0"/>
              </a:rPr>
              <a:t>天翼云</a:t>
            </a:r>
            <a:r>
              <a:rPr lang="en-US" altLang="zh-CN" sz="3600" b="1" spc="600" dirty="0">
                <a:solidFill>
                  <a:schemeClr val="tx1">
                    <a:lumMod val="65000"/>
                    <a:lumOff val="35000"/>
                  </a:schemeClr>
                </a:solidFill>
                <a:latin typeface="Agency FB" panose="020B0503020202020204" pitchFamily="34" charset="0"/>
              </a:rPr>
              <a:t>34</a:t>
            </a:r>
            <a:r>
              <a:rPr lang="zh-CN" altLang="en-US" sz="3600" b="1" spc="600" dirty="0">
                <a:solidFill>
                  <a:schemeClr val="tx1">
                    <a:lumMod val="65000"/>
                    <a:lumOff val="35000"/>
                  </a:schemeClr>
                </a:solidFill>
                <a:latin typeface="Agency FB" panose="020B0503020202020204" pitchFamily="34" charset="0"/>
              </a:rPr>
              <a:t>组</a:t>
            </a:r>
            <a:endParaRPr lang="en-US" altLang="zh-CN" sz="3600" b="1" spc="600" dirty="0">
              <a:solidFill>
                <a:schemeClr val="tx1">
                  <a:lumMod val="65000"/>
                  <a:lumOff val="35000"/>
                </a:schemeClr>
              </a:solidFill>
              <a:latin typeface="Agency FB" panose="020B0503020202020204" pitchFamily="34" charset="0"/>
            </a:endParaRPr>
          </a:p>
          <a:p>
            <a:pPr algn="ctr"/>
            <a:r>
              <a:rPr lang="zh-CN" altLang="en-US" sz="6600" b="1" i="1" spc="600" dirty="0">
                <a:solidFill>
                  <a:schemeClr val="tx1">
                    <a:lumMod val="65000"/>
                    <a:lumOff val="35000"/>
                  </a:schemeClr>
                </a:solidFill>
                <a:latin typeface="Century Gothic" panose="020B0502020202020204" pitchFamily="34" charset="0"/>
              </a:rPr>
              <a:t>基于微服务的                      </a:t>
            </a:r>
            <a:endParaRPr lang="en-US" altLang="zh-CN" sz="6600" b="1" i="1" spc="600" dirty="0">
              <a:solidFill>
                <a:schemeClr val="tx1">
                  <a:lumMod val="65000"/>
                  <a:lumOff val="35000"/>
                </a:schemeClr>
              </a:solidFill>
              <a:latin typeface="Century Gothic" panose="020B0502020202020204" pitchFamily="34" charset="0"/>
            </a:endParaRPr>
          </a:p>
          <a:p>
            <a:pPr algn="ctr"/>
            <a:r>
              <a:rPr lang="zh-CN" altLang="en-US" sz="6600" b="1" i="1" spc="600" dirty="0">
                <a:solidFill>
                  <a:schemeClr val="tx1">
                    <a:lumMod val="65000"/>
                    <a:lumOff val="35000"/>
                  </a:schemeClr>
                </a:solidFill>
                <a:latin typeface="Century Gothic" panose="020B0502020202020204" pitchFamily="34" charset="0"/>
              </a:rPr>
              <a:t>个性化影院购票系统</a:t>
            </a:r>
            <a:endParaRPr lang="en-US" altLang="zh-CN" sz="6600" b="1" i="1" spc="600" dirty="0">
              <a:solidFill>
                <a:schemeClr val="tx1">
                  <a:lumMod val="65000"/>
                  <a:lumOff val="35000"/>
                </a:schemeClr>
              </a:solidFill>
              <a:latin typeface="Century Gothic" panose="020B0502020202020204" pitchFamily="34" charset="0"/>
            </a:endParaRPr>
          </a:p>
          <a:p>
            <a:pPr algn="ctr"/>
            <a:endParaRPr lang="zh-CN" altLang="en-US" sz="6600" b="1" spc="600" dirty="0">
              <a:solidFill>
                <a:schemeClr val="tx1">
                  <a:lumMod val="65000"/>
                  <a:lumOff val="35000"/>
                </a:schemeClr>
              </a:solidFill>
              <a:latin typeface="Century Gothic" panose="020B0502020202020204" pitchFamily="34" charset="0"/>
            </a:endParaRPr>
          </a:p>
        </p:txBody>
      </p:sp>
      <p:cxnSp>
        <p:nvCxnSpPr>
          <p:cNvPr id="3" name="直接连接符 2"/>
          <p:cNvCxnSpPr/>
          <p:nvPr/>
        </p:nvCxnSpPr>
        <p:spPr>
          <a:xfrm>
            <a:off x="3045171" y="4408437"/>
            <a:ext cx="5601288" cy="0"/>
          </a:xfrm>
          <a:prstGeom prst="line">
            <a:avLst/>
          </a:prstGeom>
          <a:ln w="38100">
            <a:solidFill>
              <a:srgbClr val="0E419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0" y="0"/>
            <a:ext cx="12192000" cy="733347"/>
            <a:chOff x="1026459" y="557573"/>
            <a:chExt cx="10188388" cy="733347"/>
          </a:xfrm>
        </p:grpSpPr>
        <p:sp>
          <p:nvSpPr>
            <p:cNvPr id="45" name="矩形 44"/>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6" name="图片 45" descr="图片包含 户外, 标牌&#10;&#10;已生成极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sp>
        <p:nvSpPr>
          <p:cNvPr id="48" name="文本框 47"/>
          <p:cNvSpPr txBox="1"/>
          <p:nvPr/>
        </p:nvSpPr>
        <p:spPr>
          <a:xfrm>
            <a:off x="0" y="239097"/>
            <a:ext cx="3853521" cy="584775"/>
          </a:xfrm>
          <a:prstGeom prst="rect">
            <a:avLst/>
          </a:prstGeom>
          <a:noFill/>
        </p:spPr>
        <p:txBody>
          <a:bodyPr wrap="square">
            <a:spAutoFit/>
          </a:bodyPr>
          <a:lstStyle/>
          <a:p>
            <a:pPr lvl="0"/>
            <a:r>
              <a:rPr lang="zh-CN" altLang="en-US" sz="3200" dirty="0">
                <a:solidFill>
                  <a:schemeClr val="bg1"/>
                </a:solidFill>
              </a:rPr>
              <a:t>关键用例及类图设计</a:t>
            </a:r>
            <a:endParaRPr lang="en-US" altLang="zh-CN" sz="3200" dirty="0">
              <a:solidFill>
                <a:schemeClr val="bg1"/>
              </a:solidFill>
            </a:endParaRPr>
          </a:p>
        </p:txBody>
      </p:sp>
      <p:sp>
        <p:nvSpPr>
          <p:cNvPr id="2" name="文本框 1">
            <a:extLst>
              <a:ext uri="{FF2B5EF4-FFF2-40B4-BE49-F238E27FC236}">
                <a16:creationId xmlns:a16="http://schemas.microsoft.com/office/drawing/2014/main" id="{83AF6520-545D-A5AE-F8A6-97AA64F11C67}"/>
              </a:ext>
            </a:extLst>
          </p:cNvPr>
          <p:cNvSpPr txBox="1"/>
          <p:nvPr/>
        </p:nvSpPr>
        <p:spPr>
          <a:xfrm>
            <a:off x="0" y="881746"/>
            <a:ext cx="10543592" cy="369332"/>
          </a:xfrm>
          <a:prstGeom prst="rect">
            <a:avLst/>
          </a:prstGeom>
          <a:noFill/>
        </p:spPr>
        <p:txBody>
          <a:bodyPr wrap="square" rtlCol="0">
            <a:spAutoFit/>
          </a:bodyPr>
          <a:lstStyle/>
          <a:p>
            <a:r>
              <a:rPr lang="zh-CN" altLang="en-US" dirty="0"/>
              <a:t>当前的创新是基于传统的购票平台的，为此我们将先开发出一个基于微服务的应用购票系统。</a:t>
            </a:r>
            <a:endParaRPr lang="en-US" altLang="zh-CN" dirty="0"/>
          </a:p>
        </p:txBody>
      </p:sp>
      <p:pic>
        <p:nvPicPr>
          <p:cNvPr id="3" name="图片 2">
            <a:extLst>
              <a:ext uri="{FF2B5EF4-FFF2-40B4-BE49-F238E27FC236}">
                <a16:creationId xmlns:a16="http://schemas.microsoft.com/office/drawing/2014/main" id="{73805A21-7B99-47CC-451D-3B7CDD197714}"/>
              </a:ext>
            </a:extLst>
          </p:cNvPr>
          <p:cNvPicPr>
            <a:picLocks noChangeAspect="1"/>
          </p:cNvPicPr>
          <p:nvPr/>
        </p:nvPicPr>
        <p:blipFill>
          <a:blip r:embed="rId4"/>
          <a:stretch>
            <a:fillRect/>
          </a:stretch>
        </p:blipFill>
        <p:spPr>
          <a:xfrm>
            <a:off x="245696" y="1539086"/>
            <a:ext cx="7215649" cy="5079817"/>
          </a:xfrm>
          <a:prstGeom prst="rect">
            <a:avLst/>
          </a:prstGeom>
        </p:spPr>
      </p:pic>
    </p:spTree>
    <p:extLst>
      <p:ext uri="{BB962C8B-B14F-4D97-AF65-F5344CB8AC3E}">
        <p14:creationId xmlns:p14="http://schemas.microsoft.com/office/powerpoint/2010/main" val="108282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0" y="0"/>
            <a:ext cx="12192000" cy="733347"/>
            <a:chOff x="1026459" y="557573"/>
            <a:chExt cx="10188388" cy="733347"/>
          </a:xfrm>
        </p:grpSpPr>
        <p:sp>
          <p:nvSpPr>
            <p:cNvPr id="45" name="矩形 44"/>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6" name="图片 45" descr="图片包含 户外, 标牌&#10;&#10;已生成极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sp>
        <p:nvSpPr>
          <p:cNvPr id="2" name="文本框 1"/>
          <p:cNvSpPr txBox="1"/>
          <p:nvPr/>
        </p:nvSpPr>
        <p:spPr>
          <a:xfrm>
            <a:off x="895761" y="74285"/>
            <a:ext cx="4733514" cy="584775"/>
          </a:xfrm>
          <a:prstGeom prst="rect">
            <a:avLst/>
          </a:prstGeom>
          <a:noFill/>
        </p:spPr>
        <p:txBody>
          <a:bodyPr wrap="square">
            <a:spAutoFit/>
          </a:bodyPr>
          <a:lstStyle/>
          <a:p>
            <a:pPr lvl="0"/>
            <a:r>
              <a:rPr lang="zh-CN" altLang="en-US" sz="3200" dirty="0">
                <a:solidFill>
                  <a:schemeClr val="bg1"/>
                </a:solidFill>
              </a:rPr>
              <a:t>用例</a:t>
            </a:r>
            <a:endParaRPr lang="en-US" altLang="zh-CN" sz="3200" dirty="0">
              <a:solidFill>
                <a:schemeClr val="bg1"/>
              </a:solidFill>
            </a:endParaRPr>
          </a:p>
        </p:txBody>
      </p:sp>
      <p:sp>
        <p:nvSpPr>
          <p:cNvPr id="3" name="文本框 2">
            <a:extLst>
              <a:ext uri="{FF2B5EF4-FFF2-40B4-BE49-F238E27FC236}">
                <a16:creationId xmlns:a16="http://schemas.microsoft.com/office/drawing/2014/main" id="{5884E2D8-1911-1836-D933-5FE2AB3DDD04}"/>
              </a:ext>
            </a:extLst>
          </p:cNvPr>
          <p:cNvSpPr txBox="1"/>
          <p:nvPr/>
        </p:nvSpPr>
        <p:spPr>
          <a:xfrm>
            <a:off x="6393704" y="659060"/>
            <a:ext cx="5798296" cy="6170920"/>
          </a:xfrm>
          <a:prstGeom prst="rect">
            <a:avLst/>
          </a:prstGeom>
          <a:noFill/>
        </p:spPr>
        <p:txBody>
          <a:bodyPr wrap="square" rtlCol="0">
            <a:spAutoFit/>
          </a:bodyPr>
          <a:lstStyle/>
          <a:p>
            <a:pPr algn="l">
              <a:buFont typeface="Arial" panose="020B0604020202020204" pitchFamily="34" charset="0"/>
              <a:buChar char="•"/>
            </a:pPr>
            <a:r>
              <a:rPr lang="zh-CN" altLang="en-US" sz="1300" b="0" i="0" u="none" strike="noStrike" dirty="0">
                <a:effectLst/>
                <a:latin typeface="SimHei" panose="02010609060101010101" pitchFamily="49" charset="-122"/>
                <a:ea typeface="SimHei" panose="02010609060101010101" pitchFamily="49" charset="-122"/>
              </a:rPr>
              <a:t>用例</a:t>
            </a:r>
            <a:r>
              <a:rPr lang="en-US" altLang="zh-CN" sz="1300" b="0" i="0" u="none" strike="noStrike" dirty="0">
                <a:effectLst/>
                <a:latin typeface="SimHei" panose="02010609060101010101" pitchFamily="49" charset="-122"/>
                <a:ea typeface="SimHei" panose="02010609060101010101" pitchFamily="49" charset="-122"/>
              </a:rPr>
              <a:t>UC1</a:t>
            </a:r>
            <a:r>
              <a:rPr lang="zh-CN" altLang="en-US" sz="1300" b="0" i="0" u="none" strike="noStrike" dirty="0">
                <a:effectLst/>
                <a:latin typeface="SimHei" panose="02010609060101010101" pitchFamily="49" charset="-122"/>
                <a:ea typeface="SimHei" panose="02010609060101010101" pitchFamily="49" charset="-122"/>
              </a:rPr>
              <a:t>：处理购票</a:t>
            </a:r>
          </a:p>
          <a:p>
            <a:pPr algn="l"/>
            <a:r>
              <a:rPr lang="zh-CN" altLang="en-US" sz="1300" b="1" i="0" u="none" strike="noStrike" dirty="0">
                <a:effectLst/>
                <a:latin typeface="SimHei" panose="02010609060101010101" pitchFamily="49" charset="-122"/>
                <a:ea typeface="SimHei" panose="02010609060101010101" pitchFamily="49" charset="-122"/>
              </a:rPr>
              <a:t>范围</a:t>
            </a:r>
            <a:r>
              <a:rPr lang="zh-CN" altLang="en-US" sz="1300" b="0" i="0" u="none" strike="noStrike" dirty="0">
                <a:effectLst/>
                <a:latin typeface="SimHei" panose="02010609060101010101" pitchFamily="49" charset="-122"/>
                <a:ea typeface="SimHei" panose="02010609060101010101" pitchFamily="49" charset="-122"/>
              </a:rPr>
              <a:t>：影院购票系统应用</a:t>
            </a:r>
          </a:p>
          <a:p>
            <a:pPr algn="l"/>
            <a:r>
              <a:rPr lang="zh-CN" altLang="en-US" sz="1300" b="1" i="0" u="none" strike="noStrike" dirty="0">
                <a:effectLst/>
                <a:latin typeface="SimHei" panose="02010609060101010101" pitchFamily="49" charset="-122"/>
                <a:ea typeface="SimHei" panose="02010609060101010101" pitchFamily="49" charset="-122"/>
              </a:rPr>
              <a:t>级别</a:t>
            </a:r>
            <a:r>
              <a:rPr lang="zh-CN" altLang="en-US" sz="1300" b="0" i="0" u="none" strike="noStrike" dirty="0">
                <a:effectLst/>
                <a:latin typeface="SimHei" panose="02010609060101010101" pitchFamily="49" charset="-122"/>
                <a:ea typeface="SimHei" panose="02010609060101010101" pitchFamily="49" charset="-122"/>
              </a:rPr>
              <a:t>：用户目标</a:t>
            </a:r>
          </a:p>
          <a:p>
            <a:pPr algn="l"/>
            <a:r>
              <a:rPr lang="zh-CN" altLang="en-US" sz="1300" b="1" i="0" u="none" strike="noStrike" dirty="0">
                <a:effectLst/>
                <a:latin typeface="SimHei" panose="02010609060101010101" pitchFamily="49" charset="-122"/>
                <a:ea typeface="SimHei" panose="02010609060101010101" pitchFamily="49" charset="-122"/>
              </a:rPr>
              <a:t>主要参与者</a:t>
            </a:r>
            <a:r>
              <a:rPr lang="zh-CN" altLang="en-US" sz="1300" b="0" i="0" u="none" strike="noStrike" dirty="0">
                <a:effectLst/>
                <a:latin typeface="SimHei" panose="02010609060101010101" pitchFamily="49" charset="-122"/>
                <a:ea typeface="SimHei" panose="02010609060101010101" pitchFamily="49" charset="-122"/>
              </a:rPr>
              <a:t>：管理员用户、普通用户</a:t>
            </a:r>
          </a:p>
          <a:p>
            <a:pPr algn="l"/>
            <a:r>
              <a:rPr lang="zh-CN" altLang="en-US" sz="1300" b="1" i="0" u="none" strike="noStrike" dirty="0">
                <a:effectLst/>
                <a:latin typeface="SimHei" panose="02010609060101010101" pitchFamily="49" charset="-122"/>
                <a:ea typeface="SimHei" panose="02010609060101010101" pitchFamily="49" charset="-122"/>
              </a:rPr>
              <a:t>涉众及其关注点：</a:t>
            </a:r>
          </a:p>
          <a:p>
            <a:pPr algn="l"/>
            <a:r>
              <a:rPr lang="en-US" altLang="zh-CN" sz="1300" b="0" i="0" u="none" strike="noStrike" dirty="0">
                <a:solidFill>
                  <a:schemeClr val="accent5"/>
                </a:solidFill>
                <a:effectLst/>
                <a:latin typeface="SimHei" panose="02010609060101010101" pitchFamily="49" charset="-122"/>
                <a:ea typeface="SimHei" panose="02010609060101010101" pitchFamily="49" charset="-122"/>
              </a:rPr>
              <a:t>—</a:t>
            </a:r>
            <a:r>
              <a:rPr lang="zh-CN" altLang="en-US" sz="1300" b="0" i="0" u="none" strike="noStrike" dirty="0">
                <a:solidFill>
                  <a:schemeClr val="accent5"/>
                </a:solidFill>
                <a:effectLst/>
                <a:latin typeface="SimHei" panose="02010609060101010101" pitchFamily="49" charset="-122"/>
                <a:ea typeface="SimHei" panose="02010609060101010101" pitchFamily="49" charset="-122"/>
              </a:rPr>
              <a:t>管理员用户</a:t>
            </a:r>
            <a:r>
              <a:rPr lang="zh-CN" altLang="en-US" sz="1300" b="0" i="0" u="none" strike="noStrike" dirty="0">
                <a:effectLst/>
                <a:latin typeface="SimHei" panose="02010609060101010101" pitchFamily="49" charset="-122"/>
                <a:ea typeface="SimHei" panose="02010609060101010101" pitchFamily="49" charset="-122"/>
              </a:rPr>
              <a:t>：希望能够在已经上映的电影中选择一部电影，在当前管理的某一影院中选择一个影厅，确定时间段后完成排片。用户选择座位并付款后系统会自动生成订单信息，片场中的该座位将会显示已购买，其余普通用户无法选择该座位。</a:t>
            </a:r>
          </a:p>
          <a:p>
            <a:pPr algn="l"/>
            <a:r>
              <a:rPr lang="en-US" altLang="zh-CN" sz="1300" b="0" i="0" u="none" strike="noStrike" dirty="0">
                <a:solidFill>
                  <a:schemeClr val="accent5"/>
                </a:solidFill>
                <a:effectLst/>
                <a:latin typeface="SimHei" panose="02010609060101010101" pitchFamily="49" charset="-122"/>
                <a:ea typeface="SimHei" panose="02010609060101010101" pitchFamily="49" charset="-122"/>
              </a:rPr>
              <a:t>—</a:t>
            </a:r>
            <a:r>
              <a:rPr lang="zh-CN" altLang="en-US" sz="1300" b="0" i="0" u="none" strike="noStrike" dirty="0">
                <a:solidFill>
                  <a:schemeClr val="accent5"/>
                </a:solidFill>
                <a:effectLst/>
                <a:latin typeface="SimHei" panose="02010609060101010101" pitchFamily="49" charset="-122"/>
                <a:ea typeface="SimHei" panose="02010609060101010101" pitchFamily="49" charset="-122"/>
              </a:rPr>
              <a:t>普通用户</a:t>
            </a:r>
            <a:r>
              <a:rPr lang="zh-CN" altLang="en-US" sz="1300" b="0" i="0" u="none" strike="noStrike" dirty="0">
                <a:effectLst/>
                <a:latin typeface="SimHei" panose="02010609060101010101" pitchFamily="49" charset="-122"/>
                <a:ea typeface="SimHei" panose="02010609060101010101" pitchFamily="49" charset="-122"/>
              </a:rPr>
              <a:t>：希望在某一片场中选择一个或多个未购买的座位并结账付款。</a:t>
            </a:r>
          </a:p>
          <a:p>
            <a:pPr algn="l"/>
            <a:r>
              <a:rPr lang="zh-CN" altLang="en-US" sz="1300" b="1" i="0" u="none" strike="noStrike" dirty="0">
                <a:effectLst/>
                <a:latin typeface="SimHei" panose="02010609060101010101" pitchFamily="49" charset="-122"/>
                <a:ea typeface="SimHei" panose="02010609060101010101" pitchFamily="49" charset="-122"/>
              </a:rPr>
              <a:t>前置条件：</a:t>
            </a:r>
            <a:r>
              <a:rPr lang="zh-CN" altLang="en-US" sz="1300" b="0" i="0" u="none" strike="noStrike" dirty="0">
                <a:effectLst/>
                <a:latin typeface="SimHei" panose="02010609060101010101" pitchFamily="49" charset="-122"/>
                <a:ea typeface="SimHei" panose="02010609060101010101" pitchFamily="49" charset="-122"/>
              </a:rPr>
              <a:t>管理员用户与普通用户均需要已登录，且目前系统必须至少有一家电影院信息，电影院中至少有一个影厅，系统中至少存在一部已上映的电影。</a:t>
            </a:r>
          </a:p>
          <a:p>
            <a:pPr algn="l"/>
            <a:r>
              <a:rPr lang="zh-CN" altLang="en-US" sz="1300" b="1" i="0" u="none" strike="noStrike" dirty="0">
                <a:effectLst/>
                <a:latin typeface="SimHei" panose="02010609060101010101" pitchFamily="49" charset="-122"/>
                <a:ea typeface="SimHei" panose="02010609060101010101" pitchFamily="49" charset="-122"/>
              </a:rPr>
              <a:t>保证成功（后置条件）</a:t>
            </a:r>
            <a:r>
              <a:rPr lang="zh-CN" altLang="en-US" sz="1300" b="0" i="0" u="none" strike="noStrike" dirty="0">
                <a:effectLst/>
                <a:latin typeface="SimHei" panose="02010609060101010101" pitchFamily="49" charset="-122"/>
                <a:ea typeface="SimHei" panose="02010609060101010101" pitchFamily="49" charset="-122"/>
              </a:rPr>
              <a:t>：存储订单信息。片场信息中的被购买的座位位置变为不可选。</a:t>
            </a:r>
          </a:p>
          <a:p>
            <a:pPr algn="l"/>
            <a:r>
              <a:rPr lang="zh-CN" altLang="en-US" sz="1300" b="1" i="0" u="none" strike="noStrike" dirty="0">
                <a:effectLst/>
                <a:latin typeface="SimHei" panose="02010609060101010101" pitchFamily="49" charset="-122"/>
                <a:ea typeface="SimHei" panose="02010609060101010101" pitchFamily="49" charset="-122"/>
              </a:rPr>
              <a:t>主成功场景（基本流程）：</a:t>
            </a:r>
          </a:p>
          <a:p>
            <a:pPr algn="l">
              <a:buFont typeface="+mj-lt"/>
              <a:buAutoNum type="arabicPeriod"/>
            </a:pPr>
            <a:r>
              <a:rPr lang="zh-CN" altLang="en-US" sz="1300" b="0" i="0" u="none" strike="noStrike" dirty="0">
                <a:effectLst/>
                <a:latin typeface="SimHei" panose="02010609060101010101" pitchFamily="49" charset="-122"/>
                <a:ea typeface="SimHei" panose="02010609060101010101" pitchFamily="49" charset="-122"/>
              </a:rPr>
              <a:t>管理员用户对某一部已上映的电影在某一影院的某一影厅中安排片场。</a:t>
            </a:r>
          </a:p>
          <a:p>
            <a:pPr algn="l">
              <a:buFont typeface="+mj-lt"/>
              <a:buAutoNum type="arabicPeriod"/>
            </a:pPr>
            <a:r>
              <a:rPr lang="zh-CN" altLang="en-US" sz="1300" b="0" i="0" u="none" strike="noStrike" dirty="0">
                <a:effectLst/>
                <a:latin typeface="SimHei" panose="02010609060101010101" pitchFamily="49" charset="-122"/>
                <a:ea typeface="SimHei" panose="02010609060101010101" pitchFamily="49" charset="-122"/>
              </a:rPr>
              <a:t>普通用户浏览所有片场，并选择某一片场进行选座。</a:t>
            </a:r>
          </a:p>
          <a:p>
            <a:pPr algn="l">
              <a:buFont typeface="+mj-lt"/>
              <a:buAutoNum type="arabicPeriod"/>
            </a:pPr>
            <a:r>
              <a:rPr lang="zh-CN" altLang="en-US" sz="1300" b="0" i="0" u="none" strike="noStrike" dirty="0">
                <a:effectLst/>
                <a:latin typeface="SimHei" panose="02010609060101010101" pitchFamily="49" charset="-122"/>
                <a:ea typeface="SimHei" panose="02010609060101010101" pitchFamily="49" charset="-122"/>
              </a:rPr>
              <a:t>普通用户使用微信、支付宝或其他在线购买方式进行结账，系统处理支付。</a:t>
            </a:r>
          </a:p>
          <a:p>
            <a:pPr algn="l">
              <a:buFont typeface="+mj-lt"/>
              <a:buAutoNum type="arabicPeriod"/>
            </a:pPr>
            <a:r>
              <a:rPr lang="zh-CN" altLang="en-US" sz="1300" b="0" i="0" u="none" strike="noStrike" dirty="0">
                <a:effectLst/>
                <a:latin typeface="SimHei" panose="02010609060101010101" pitchFamily="49" charset="-122"/>
                <a:ea typeface="SimHei" panose="02010609060101010101" pitchFamily="49" charset="-122"/>
              </a:rPr>
              <a:t>系统生成并记录完整的订单信息。</a:t>
            </a:r>
          </a:p>
          <a:p>
            <a:pPr algn="l"/>
            <a:r>
              <a:rPr lang="zh-CN" altLang="en-US" sz="1300" b="1" i="0" u="none" strike="noStrike" dirty="0">
                <a:effectLst/>
                <a:latin typeface="SimHei" panose="02010609060101010101" pitchFamily="49" charset="-122"/>
                <a:ea typeface="SimHei" panose="02010609060101010101" pitchFamily="49" charset="-122"/>
              </a:rPr>
              <a:t>扩展（替代流程）：</a:t>
            </a:r>
          </a:p>
          <a:p>
            <a:pPr algn="l"/>
            <a:r>
              <a:rPr lang="zh-CN" altLang="en-US" sz="1300" b="0" i="0" u="none" strike="noStrike" dirty="0">
                <a:effectLst/>
                <a:latin typeface="SimHei" panose="02010609060101010101" pitchFamily="49" charset="-122"/>
                <a:ea typeface="SimHei" panose="02010609060101010101" pitchFamily="49" charset="-122"/>
              </a:rPr>
              <a:t>系统允许在前</a:t>
            </a:r>
            <a:r>
              <a:rPr lang="en-US" altLang="zh-CN" sz="1300" b="0" i="0" u="none" strike="noStrike" dirty="0">
                <a:effectLst/>
                <a:latin typeface="SimHei" panose="02010609060101010101" pitchFamily="49" charset="-122"/>
                <a:ea typeface="SimHei" panose="02010609060101010101" pitchFamily="49" charset="-122"/>
              </a:rPr>
              <a:t>3</a:t>
            </a:r>
            <a:r>
              <a:rPr lang="zh-CN" altLang="en-US" sz="1300" b="0" i="0" u="none" strike="noStrike" dirty="0">
                <a:effectLst/>
                <a:latin typeface="SimHei" panose="02010609060101010101" pitchFamily="49" charset="-122"/>
                <a:ea typeface="SimHei" panose="02010609060101010101" pitchFamily="49" charset="-122"/>
              </a:rPr>
              <a:t>步时失败：</a:t>
            </a:r>
          </a:p>
          <a:p>
            <a:pPr algn="l">
              <a:buFont typeface="+mj-lt"/>
              <a:buAutoNum type="arabicPeriod"/>
            </a:pPr>
            <a:r>
              <a:rPr lang="zh-CN" altLang="en-US" sz="1300" b="0" i="0" u="none" strike="noStrike" dirty="0">
                <a:effectLst/>
                <a:latin typeface="SimHei" panose="02010609060101010101" pitchFamily="49" charset="-122"/>
                <a:ea typeface="SimHei" panose="02010609060101010101" pitchFamily="49" charset="-122"/>
              </a:rPr>
              <a:t>如果在第</a:t>
            </a:r>
            <a:r>
              <a:rPr lang="en-US" altLang="zh-CN" sz="1300" b="0" i="0" u="none" strike="noStrike" dirty="0">
                <a:effectLst/>
                <a:latin typeface="SimHei" panose="02010609060101010101" pitchFamily="49" charset="-122"/>
                <a:ea typeface="SimHei" panose="02010609060101010101" pitchFamily="49" charset="-122"/>
              </a:rPr>
              <a:t>1</a:t>
            </a:r>
            <a:r>
              <a:rPr lang="zh-CN" altLang="en-US" sz="1300" b="0" i="0" u="none" strike="noStrike" dirty="0">
                <a:effectLst/>
                <a:latin typeface="SimHei" panose="02010609060101010101" pitchFamily="49" charset="-122"/>
                <a:ea typeface="SimHei" panose="02010609060101010101" pitchFamily="49" charset="-122"/>
              </a:rPr>
              <a:t>步安排片场中失败，系统将不会进行产生任何片场信息，需要管理员重新排片。</a:t>
            </a:r>
          </a:p>
          <a:p>
            <a:pPr algn="l">
              <a:buFont typeface="+mj-lt"/>
              <a:buAutoNum type="arabicPeriod"/>
            </a:pPr>
            <a:r>
              <a:rPr lang="zh-CN" altLang="en-US" sz="1300" b="0" i="0" u="none" strike="noStrike" dirty="0">
                <a:effectLst/>
                <a:latin typeface="SimHei" panose="02010609060101010101" pitchFamily="49" charset="-122"/>
                <a:ea typeface="SimHei" panose="02010609060101010101" pitchFamily="49" charset="-122"/>
              </a:rPr>
              <a:t>如果在第</a:t>
            </a:r>
            <a:r>
              <a:rPr lang="en-US" altLang="zh-CN" sz="1300" b="0" i="0" u="none" strike="noStrike" dirty="0">
                <a:effectLst/>
                <a:latin typeface="SimHei" panose="02010609060101010101" pitchFamily="49" charset="-122"/>
                <a:ea typeface="SimHei" panose="02010609060101010101" pitchFamily="49" charset="-122"/>
              </a:rPr>
              <a:t>2</a:t>
            </a:r>
            <a:r>
              <a:rPr lang="zh-CN" altLang="en-US" sz="1300" b="0" i="0" u="none" strike="noStrike" dirty="0">
                <a:effectLst/>
                <a:latin typeface="SimHei" panose="02010609060101010101" pitchFamily="49" charset="-122"/>
                <a:ea typeface="SimHei" panose="02010609060101010101" pitchFamily="49" charset="-122"/>
              </a:rPr>
              <a:t>步用户选座中失败（比如在选座时，已经有其他用户购买此座，</a:t>
            </a:r>
            <a:r>
              <a:rPr lang="en-US" altLang="zh-CN" sz="1300" b="0" i="0" u="none" strike="noStrike" dirty="0">
                <a:effectLst/>
                <a:latin typeface="SimHei" panose="02010609060101010101" pitchFamily="49" charset="-122"/>
                <a:ea typeface="SimHei" panose="02010609060101010101" pitchFamily="49" charset="-122"/>
              </a:rPr>
              <a:t>UI</a:t>
            </a:r>
            <a:r>
              <a:rPr lang="zh-CN" altLang="en-US" sz="1300" b="0" i="0" u="none" strike="noStrike" dirty="0">
                <a:effectLst/>
                <a:latin typeface="SimHei" panose="02010609060101010101" pitchFamily="49" charset="-122"/>
                <a:ea typeface="SimHei" panose="02010609060101010101" pitchFamily="49" charset="-122"/>
              </a:rPr>
              <a:t>界面并没有及时刷新显示），在第</a:t>
            </a:r>
            <a:r>
              <a:rPr lang="en-US" altLang="zh-CN" sz="1300" b="0" i="0" u="none" strike="noStrike" dirty="0">
                <a:effectLst/>
                <a:latin typeface="SimHei" panose="02010609060101010101" pitchFamily="49" charset="-122"/>
                <a:ea typeface="SimHei" panose="02010609060101010101" pitchFamily="49" charset="-122"/>
              </a:rPr>
              <a:t>3</a:t>
            </a:r>
            <a:r>
              <a:rPr lang="zh-CN" altLang="en-US" sz="1300" b="0" i="0" u="none" strike="noStrike" dirty="0">
                <a:effectLst/>
                <a:latin typeface="SimHei" panose="02010609060101010101" pitchFamily="49" charset="-122"/>
                <a:ea typeface="SimHei" panose="02010609060101010101" pitchFamily="49" charset="-122"/>
              </a:rPr>
              <a:t>步将会显示异常，并提醒用户返回第</a:t>
            </a:r>
            <a:r>
              <a:rPr lang="en-US" altLang="zh-CN" sz="1300" b="0" i="0" u="none" strike="noStrike" dirty="0">
                <a:effectLst/>
                <a:latin typeface="SimHei" panose="02010609060101010101" pitchFamily="49" charset="-122"/>
                <a:ea typeface="SimHei" panose="02010609060101010101" pitchFamily="49" charset="-122"/>
              </a:rPr>
              <a:t>2</a:t>
            </a:r>
            <a:r>
              <a:rPr lang="zh-CN" altLang="en-US" sz="1300" b="0" i="0" u="none" strike="noStrike" dirty="0">
                <a:effectLst/>
                <a:latin typeface="SimHei" panose="02010609060101010101" pitchFamily="49" charset="-122"/>
                <a:ea typeface="SimHei" panose="02010609060101010101" pitchFamily="49" charset="-122"/>
              </a:rPr>
              <a:t>步重新选座。</a:t>
            </a:r>
          </a:p>
          <a:p>
            <a:pPr algn="l">
              <a:buFont typeface="+mj-lt"/>
              <a:buAutoNum type="arabicPeriod"/>
            </a:pPr>
            <a:r>
              <a:rPr lang="zh-CN" altLang="en-US" sz="1300" b="0" i="0" u="none" strike="noStrike" dirty="0">
                <a:effectLst/>
                <a:latin typeface="SimHei" panose="02010609060101010101" pitchFamily="49" charset="-122"/>
                <a:ea typeface="SimHei" panose="02010609060101010101" pitchFamily="49" charset="-122"/>
              </a:rPr>
              <a:t>如果在第</a:t>
            </a:r>
            <a:r>
              <a:rPr lang="en-US" altLang="zh-CN" sz="1300" b="0" i="0" u="none" strike="noStrike" dirty="0">
                <a:effectLst/>
                <a:latin typeface="SimHei" panose="02010609060101010101" pitchFamily="49" charset="-122"/>
                <a:ea typeface="SimHei" panose="02010609060101010101" pitchFamily="49" charset="-122"/>
              </a:rPr>
              <a:t>3</a:t>
            </a:r>
            <a:r>
              <a:rPr lang="zh-CN" altLang="en-US" sz="1300" b="0" i="0" u="none" strike="noStrike" dirty="0">
                <a:effectLst/>
                <a:latin typeface="SimHei" panose="02010609060101010101" pitchFamily="49" charset="-122"/>
                <a:ea typeface="SimHei" panose="02010609060101010101" pitchFamily="49" charset="-122"/>
              </a:rPr>
              <a:t>步中失败，或者说是普通用户一直不付款，系统将在</a:t>
            </a:r>
            <a:r>
              <a:rPr lang="en-US" altLang="zh-CN" sz="1300" b="0" i="0" u="none" strike="noStrike" dirty="0">
                <a:effectLst/>
                <a:latin typeface="SimHei" panose="02010609060101010101" pitchFamily="49" charset="-122"/>
                <a:ea typeface="SimHei" panose="02010609060101010101" pitchFamily="49" charset="-122"/>
              </a:rPr>
              <a:t>15</a:t>
            </a:r>
            <a:r>
              <a:rPr lang="zh-CN" altLang="en-US" sz="1300" b="0" i="0" u="none" strike="noStrike" dirty="0">
                <a:effectLst/>
                <a:latin typeface="SimHei" panose="02010609060101010101" pitchFamily="49" charset="-122"/>
                <a:ea typeface="SimHei" panose="02010609060101010101" pitchFamily="49" charset="-122"/>
              </a:rPr>
              <a:t>分钟后自动取消订单，释放已选座位，系统将生成相关的“超时取消”的订单记录并存储。</a:t>
            </a:r>
          </a:p>
          <a:p>
            <a:endParaRPr lang="zh-CN" altLang="en-US" dirty="0"/>
          </a:p>
        </p:txBody>
      </p:sp>
      <p:pic>
        <p:nvPicPr>
          <p:cNvPr id="5" name="图片 4">
            <a:extLst>
              <a:ext uri="{FF2B5EF4-FFF2-40B4-BE49-F238E27FC236}">
                <a16:creationId xmlns:a16="http://schemas.microsoft.com/office/drawing/2014/main" id="{D604C748-1D70-F8B3-3B5D-94E232122107}"/>
              </a:ext>
            </a:extLst>
          </p:cNvPr>
          <p:cNvPicPr>
            <a:picLocks noChangeAspect="1"/>
          </p:cNvPicPr>
          <p:nvPr/>
        </p:nvPicPr>
        <p:blipFill>
          <a:blip r:embed="rId4"/>
          <a:stretch>
            <a:fillRect/>
          </a:stretch>
        </p:blipFill>
        <p:spPr>
          <a:xfrm>
            <a:off x="382214" y="753025"/>
            <a:ext cx="5629275" cy="585722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0" y="0"/>
            <a:ext cx="12192000" cy="733347"/>
            <a:chOff x="1026459" y="557573"/>
            <a:chExt cx="10188388" cy="733347"/>
          </a:xfrm>
        </p:grpSpPr>
        <p:sp>
          <p:nvSpPr>
            <p:cNvPr id="45" name="矩形 44"/>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6" name="图片 45" descr="图片包含 户外, 标牌&#10;&#10;已生成极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sp>
        <p:nvSpPr>
          <p:cNvPr id="48" name="文本框 47"/>
          <p:cNvSpPr txBox="1"/>
          <p:nvPr/>
        </p:nvSpPr>
        <p:spPr>
          <a:xfrm>
            <a:off x="895761" y="74285"/>
            <a:ext cx="4805243" cy="584775"/>
          </a:xfrm>
          <a:prstGeom prst="rect">
            <a:avLst/>
          </a:prstGeom>
          <a:noFill/>
        </p:spPr>
        <p:txBody>
          <a:bodyPr wrap="square">
            <a:spAutoFit/>
          </a:bodyPr>
          <a:lstStyle/>
          <a:p>
            <a:pPr lvl="0"/>
            <a:r>
              <a:rPr lang="zh-CN" altLang="en-US" sz="3200" dirty="0">
                <a:solidFill>
                  <a:schemeClr val="bg1"/>
                </a:solidFill>
              </a:rPr>
              <a:t>关键用例及类图设计</a:t>
            </a:r>
            <a:endParaRPr lang="en-US" altLang="zh-CN" sz="3200" dirty="0">
              <a:solidFill>
                <a:schemeClr val="bg1"/>
              </a:solidFill>
            </a:endParaRPr>
          </a:p>
        </p:txBody>
      </p:sp>
      <p:pic>
        <p:nvPicPr>
          <p:cNvPr id="4" name="图片 3">
            <a:extLst>
              <a:ext uri="{FF2B5EF4-FFF2-40B4-BE49-F238E27FC236}">
                <a16:creationId xmlns:a16="http://schemas.microsoft.com/office/drawing/2014/main" id="{1C931836-D50A-B562-3D99-C38968C85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96" y="1222311"/>
            <a:ext cx="7185712" cy="5085846"/>
          </a:xfrm>
          <a:prstGeom prst="rect">
            <a:avLst/>
          </a:prstGeom>
        </p:spPr>
      </p:pic>
    </p:spTree>
    <p:extLst>
      <p:ext uri="{BB962C8B-B14F-4D97-AF65-F5344CB8AC3E}">
        <p14:creationId xmlns:p14="http://schemas.microsoft.com/office/powerpoint/2010/main" val="2894491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 建筑物, 围栏, 砖形&#10;&#10;已生成极高可信度的说明"/>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Effect>
                      <a14:saturation sat="66000"/>
                    </a14:imgEffect>
                  </a14:imgLayer>
                </a14:imgProps>
              </a:ext>
              <a:ext uri="{28A0092B-C50C-407E-A947-70E740481C1C}">
                <a14:useLocalDpi xmlns:a14="http://schemas.microsoft.com/office/drawing/2010/main" val="0"/>
              </a:ext>
            </a:extLst>
          </a:blip>
          <a:srcRect t="6282" b="16461"/>
          <a:stretch>
            <a:fillRect/>
          </a:stretch>
        </p:blipFill>
        <p:spPr>
          <a:xfrm>
            <a:off x="0" y="-1"/>
            <a:ext cx="12192000" cy="6271867"/>
          </a:xfrm>
          <a:prstGeom prst="rect">
            <a:avLst/>
          </a:prstGeom>
        </p:spPr>
      </p:pic>
      <p:sp>
        <p:nvSpPr>
          <p:cNvPr id="4" name="矩形 3"/>
          <p:cNvSpPr/>
          <p:nvPr/>
        </p:nvSpPr>
        <p:spPr>
          <a:xfrm>
            <a:off x="0" y="4437529"/>
            <a:ext cx="12192000" cy="2420471"/>
          </a:xfrm>
          <a:prstGeom prst="rect">
            <a:avLst/>
          </a:prstGeom>
          <a:solidFill>
            <a:srgbClr val="0E41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22729" y="3294528"/>
            <a:ext cx="9278471" cy="2649071"/>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CN" sz="11500" i="1" spc="600" dirty="0">
                <a:latin typeface="Adobe Gothic Std B" panose="020B0800000000000000" pitchFamily="34" charset="-128"/>
                <a:ea typeface="Adobe Gothic Std B" panose="020B0800000000000000" pitchFamily="34" charset="-128"/>
              </a:rPr>
              <a:t>04</a:t>
            </a:r>
            <a:r>
              <a:rPr lang="zh-CN" altLang="en-US" sz="11500" i="1" spc="600" dirty="0">
                <a:latin typeface="Adobe Gothic Std B" panose="020B0800000000000000" pitchFamily="34" charset="-128"/>
                <a:ea typeface="Adobe Gothic Std B" panose="020B0800000000000000" pitchFamily="34" charset="-128"/>
              </a:rPr>
              <a:t>当前任务</a:t>
            </a:r>
            <a:r>
              <a:rPr lang="en-US" altLang="zh-CN" sz="11500" i="1" spc="600" dirty="0">
                <a:latin typeface="Adobe Gothic Std B" panose="020B0800000000000000" pitchFamily="34" charset="-128"/>
                <a:ea typeface="Adobe Gothic Std B" panose="020B0800000000000000" pitchFamily="34" charset="-128"/>
              </a:rPr>
              <a:t> </a:t>
            </a:r>
            <a:endParaRPr lang="zh-CN" altLang="en-US" sz="11500" i="1" spc="600" dirty="0">
              <a:latin typeface="Adobe 黑体 Std R" panose="020B0400000000000000" pitchFamily="34" charset="-122"/>
              <a:ea typeface="Adobe 黑体 Std R" panose="020B0400000000000000"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0" y="0"/>
            <a:ext cx="12192000" cy="733347"/>
            <a:chOff x="1026459" y="557573"/>
            <a:chExt cx="10188388" cy="733347"/>
          </a:xfrm>
        </p:grpSpPr>
        <p:sp>
          <p:nvSpPr>
            <p:cNvPr id="45" name="矩形 44"/>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6" name="图片 45" descr="图片包含 户外, 标牌&#10;&#10;已生成极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sp>
        <p:nvSpPr>
          <p:cNvPr id="48" name="文本框 47"/>
          <p:cNvSpPr txBox="1"/>
          <p:nvPr/>
        </p:nvSpPr>
        <p:spPr>
          <a:xfrm>
            <a:off x="0" y="74285"/>
            <a:ext cx="3853521" cy="584775"/>
          </a:xfrm>
          <a:prstGeom prst="rect">
            <a:avLst/>
          </a:prstGeom>
          <a:noFill/>
        </p:spPr>
        <p:txBody>
          <a:bodyPr wrap="square">
            <a:spAutoFit/>
          </a:bodyPr>
          <a:lstStyle/>
          <a:p>
            <a:pPr lvl="0"/>
            <a:r>
              <a:rPr lang="zh-CN" altLang="en-US" sz="3200" dirty="0">
                <a:solidFill>
                  <a:schemeClr val="bg1"/>
                </a:solidFill>
              </a:rPr>
              <a:t>当前任务</a:t>
            </a:r>
            <a:endParaRPr lang="en-US" altLang="zh-CN" sz="3200" dirty="0">
              <a:solidFill>
                <a:schemeClr val="bg1"/>
              </a:solidFill>
            </a:endParaRPr>
          </a:p>
        </p:txBody>
      </p:sp>
      <p:sp>
        <p:nvSpPr>
          <p:cNvPr id="2" name="文本框 1">
            <a:extLst>
              <a:ext uri="{FF2B5EF4-FFF2-40B4-BE49-F238E27FC236}">
                <a16:creationId xmlns:a16="http://schemas.microsoft.com/office/drawing/2014/main" id="{83AF6520-545D-A5AE-F8A6-97AA64F11C67}"/>
              </a:ext>
            </a:extLst>
          </p:cNvPr>
          <p:cNvSpPr txBox="1"/>
          <p:nvPr/>
        </p:nvSpPr>
        <p:spPr>
          <a:xfrm>
            <a:off x="0" y="914400"/>
            <a:ext cx="10543592" cy="369332"/>
          </a:xfrm>
          <a:prstGeom prst="rect">
            <a:avLst/>
          </a:prstGeom>
          <a:noFill/>
        </p:spPr>
        <p:txBody>
          <a:bodyPr wrap="square" rtlCol="0">
            <a:spAutoFit/>
          </a:bodyPr>
          <a:lstStyle/>
          <a:p>
            <a:r>
              <a:rPr lang="en-US" altLang="zh-CN" dirty="0"/>
              <a:t>       </a:t>
            </a:r>
            <a:endParaRPr lang="zh-CN" altLang="en-US" dirty="0"/>
          </a:p>
        </p:txBody>
      </p:sp>
      <p:sp>
        <p:nvSpPr>
          <p:cNvPr id="3" name="文本框 2">
            <a:extLst>
              <a:ext uri="{FF2B5EF4-FFF2-40B4-BE49-F238E27FC236}">
                <a16:creationId xmlns:a16="http://schemas.microsoft.com/office/drawing/2014/main" id="{4904768A-E081-EE95-DB3C-C343C64E59F0}"/>
              </a:ext>
            </a:extLst>
          </p:cNvPr>
          <p:cNvSpPr txBox="1"/>
          <p:nvPr/>
        </p:nvSpPr>
        <p:spPr>
          <a:xfrm>
            <a:off x="158620" y="821094"/>
            <a:ext cx="11168743" cy="2308324"/>
          </a:xfrm>
          <a:prstGeom prst="rect">
            <a:avLst/>
          </a:prstGeom>
          <a:noFill/>
        </p:spPr>
        <p:txBody>
          <a:bodyPr wrap="square" rtlCol="0">
            <a:spAutoFit/>
          </a:bodyPr>
          <a:lstStyle/>
          <a:p>
            <a:r>
              <a:rPr lang="zh-CN" altLang="en-US" dirty="0"/>
              <a:t>后端采用</a:t>
            </a:r>
            <a:r>
              <a:rPr lang="en-US" altLang="zh-CN" dirty="0" err="1"/>
              <a:t>SpringCloud</a:t>
            </a:r>
            <a:r>
              <a:rPr lang="zh-CN" altLang="en-US" dirty="0"/>
              <a:t>框架、</a:t>
            </a:r>
            <a:r>
              <a:rPr lang="en-US" altLang="zh-CN" dirty="0"/>
              <a:t>MySQL8.0</a:t>
            </a:r>
            <a:r>
              <a:rPr lang="zh-CN" altLang="en-US" dirty="0"/>
              <a:t>、</a:t>
            </a:r>
            <a:r>
              <a:rPr lang="en-US" altLang="zh-CN" dirty="0" err="1"/>
              <a:t>mybatis</a:t>
            </a:r>
            <a:r>
              <a:rPr lang="zh-CN" altLang="en-US" dirty="0"/>
              <a:t>搭建出来一个微服务的影院购票系统。</a:t>
            </a:r>
            <a:endParaRPr lang="en-US" altLang="zh-CN" dirty="0"/>
          </a:p>
          <a:p>
            <a:r>
              <a:rPr lang="zh-CN" altLang="en-US" dirty="0"/>
              <a:t>完成服务的设计与拆分、编码工作</a:t>
            </a:r>
            <a:endParaRPr lang="en-US" altLang="zh-CN" dirty="0"/>
          </a:p>
          <a:p>
            <a:endParaRPr lang="en-US" altLang="zh-CN" dirty="0"/>
          </a:p>
          <a:p>
            <a:r>
              <a:rPr lang="zh-CN" altLang="en-US" dirty="0"/>
              <a:t>前</a:t>
            </a:r>
            <a:r>
              <a:rPr lang="zh-CN" altLang="en-US"/>
              <a:t>端</a:t>
            </a:r>
            <a:r>
              <a:rPr lang="zh-CN" altLang="en-US" dirty="0"/>
              <a:t>采用</a:t>
            </a:r>
            <a:r>
              <a:rPr lang="en-US" altLang="zh-CN" dirty="0"/>
              <a:t>Vue2.0</a:t>
            </a:r>
            <a:r>
              <a:rPr lang="zh-CN" altLang="en-US" dirty="0"/>
              <a:t>编写后台管理、用户购票两个项目。</a:t>
            </a:r>
            <a:endParaRPr lang="en-US" altLang="zh-CN" dirty="0"/>
          </a:p>
          <a:p>
            <a:endParaRPr lang="en-US" altLang="zh-CN" dirty="0"/>
          </a:p>
          <a:p>
            <a:r>
              <a:rPr lang="zh-CN" altLang="en-US" dirty="0"/>
              <a:t>目前编码已经开始，预计二月初完成平台的搭建工作。</a:t>
            </a:r>
            <a:endParaRPr lang="en-US" altLang="zh-CN" dirty="0"/>
          </a:p>
          <a:p>
            <a:endParaRPr lang="en-US" altLang="zh-CN" dirty="0"/>
          </a:p>
          <a:p>
            <a:r>
              <a:rPr lang="zh-CN" altLang="en-US" dirty="0"/>
              <a:t>后续将在天翼云服务器上使用</a:t>
            </a:r>
            <a:r>
              <a:rPr lang="en-US" altLang="zh-CN" dirty="0"/>
              <a:t>docker</a:t>
            </a:r>
            <a:r>
              <a:rPr lang="zh-CN" altLang="en-US" dirty="0"/>
              <a:t>部署各个服务，如果可以的话可以搭建</a:t>
            </a:r>
            <a:r>
              <a:rPr lang="en-US" altLang="zh-CN" dirty="0"/>
              <a:t>k8s</a:t>
            </a:r>
            <a:r>
              <a:rPr lang="zh-CN" altLang="en-US" dirty="0"/>
              <a:t>集群进行部署。</a:t>
            </a:r>
            <a:endParaRPr lang="en-US" altLang="zh-CN" dirty="0"/>
          </a:p>
        </p:txBody>
      </p:sp>
    </p:spTree>
    <p:extLst>
      <p:ext uri="{BB962C8B-B14F-4D97-AF65-F5344CB8AC3E}">
        <p14:creationId xmlns:p14="http://schemas.microsoft.com/office/powerpoint/2010/main" val="3606261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7919"/>
            <a:ext cx="10188388" cy="733347"/>
            <a:chOff x="1026459" y="557573"/>
            <a:chExt cx="10188388" cy="733347"/>
          </a:xfrm>
        </p:grpSpPr>
        <p:sp>
          <p:nvSpPr>
            <p:cNvPr id="4" name="矩形 3"/>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户外, 标牌&#10;&#10;已生成极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pic>
        <p:nvPicPr>
          <p:cNvPr id="6" name="图片 5" descr="图片包含 户外, 树, 天空, 水&#10;&#10;已生成极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t="34738" b="33999"/>
          <a:stretch>
            <a:fillRect/>
          </a:stretch>
        </p:blipFill>
        <p:spPr>
          <a:xfrm>
            <a:off x="0" y="1035905"/>
            <a:ext cx="12192000" cy="2541494"/>
          </a:xfrm>
          <a:prstGeom prst="rect">
            <a:avLst/>
          </a:prstGeom>
        </p:spPr>
      </p:pic>
      <p:sp>
        <p:nvSpPr>
          <p:cNvPr id="7" name="文本框 6"/>
          <p:cNvSpPr txBox="1"/>
          <p:nvPr/>
        </p:nvSpPr>
        <p:spPr>
          <a:xfrm>
            <a:off x="94129" y="256149"/>
            <a:ext cx="2823209" cy="584775"/>
          </a:xfrm>
          <a:prstGeom prst="rect">
            <a:avLst/>
          </a:prstGeom>
          <a:noFill/>
        </p:spPr>
        <p:txBody>
          <a:bodyPr wrap="none" rtlCol="0">
            <a:spAutoFit/>
          </a:bodyPr>
          <a:lstStyle/>
          <a:p>
            <a:r>
              <a:rPr lang="en-US" altLang="zh-CN" sz="3200" spc="600" dirty="0">
                <a:solidFill>
                  <a:schemeClr val="bg1"/>
                </a:solidFill>
                <a:latin typeface="Adobe Gothic Std B" panose="020B0800000000000000" pitchFamily="34" charset="-128"/>
                <a:ea typeface="Adobe Gothic Std B" panose="020B0800000000000000" pitchFamily="34" charset="-128"/>
              </a:rPr>
              <a:t>CONTENTS</a:t>
            </a:r>
            <a:endParaRPr lang="zh-CN" altLang="en-US" sz="3200" spc="600" dirty="0">
              <a:solidFill>
                <a:schemeClr val="bg1"/>
              </a:solidFill>
              <a:latin typeface="Adobe Gothic Std B" panose="020B0800000000000000" pitchFamily="34" charset="-128"/>
            </a:endParaRPr>
          </a:p>
        </p:txBody>
      </p:sp>
      <p:grpSp>
        <p:nvGrpSpPr>
          <p:cNvPr id="16" name="组合 15"/>
          <p:cNvGrpSpPr/>
          <p:nvPr/>
        </p:nvGrpSpPr>
        <p:grpSpPr>
          <a:xfrm>
            <a:off x="549088" y="4531660"/>
            <a:ext cx="4545106" cy="497542"/>
            <a:chOff x="537882" y="4034118"/>
            <a:chExt cx="4545106" cy="497542"/>
          </a:xfrm>
        </p:grpSpPr>
        <p:sp>
          <p:nvSpPr>
            <p:cNvPr id="14" name="矩形 13"/>
            <p:cNvSpPr/>
            <p:nvPr/>
          </p:nvSpPr>
          <p:spPr>
            <a:xfrm>
              <a:off x="537882" y="4034118"/>
              <a:ext cx="497542" cy="497542"/>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dobe Gothic Std B" panose="020B0800000000000000" pitchFamily="34" charset="-128"/>
                  <a:ea typeface="Adobe Gothic Std B" panose="020B0800000000000000" pitchFamily="34" charset="-128"/>
                </a:rPr>
                <a:t>01</a:t>
              </a:r>
              <a:endParaRPr lang="zh-CN" altLang="en-US" sz="2000" dirty="0">
                <a:latin typeface="Adobe Gothic Std B" panose="020B0800000000000000" pitchFamily="34" charset="-128"/>
              </a:endParaRPr>
            </a:p>
          </p:txBody>
        </p:sp>
        <p:sp>
          <p:nvSpPr>
            <p:cNvPr id="15" name="矩形 14"/>
            <p:cNvSpPr/>
            <p:nvPr/>
          </p:nvSpPr>
          <p:spPr>
            <a:xfrm>
              <a:off x="1035424" y="4034118"/>
              <a:ext cx="4047564" cy="4975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200" b="1" dirty="0"/>
                <a:t>项目背景及调查结果</a:t>
              </a:r>
              <a:endParaRPr lang="en-US" altLang="zh-CN" sz="3200" b="1" dirty="0"/>
            </a:p>
          </p:txBody>
        </p:sp>
      </p:grpSp>
      <p:grpSp>
        <p:nvGrpSpPr>
          <p:cNvPr id="17" name="组合 16"/>
          <p:cNvGrpSpPr/>
          <p:nvPr/>
        </p:nvGrpSpPr>
        <p:grpSpPr>
          <a:xfrm>
            <a:off x="6096000" y="4531660"/>
            <a:ext cx="4545106" cy="497542"/>
            <a:chOff x="537882" y="4034118"/>
            <a:chExt cx="4545106" cy="497542"/>
          </a:xfrm>
        </p:grpSpPr>
        <p:sp>
          <p:nvSpPr>
            <p:cNvPr id="18" name="矩形 17"/>
            <p:cNvSpPr/>
            <p:nvPr/>
          </p:nvSpPr>
          <p:spPr>
            <a:xfrm>
              <a:off x="537882" y="4034118"/>
              <a:ext cx="497542" cy="497542"/>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dobe Gothic Std B" panose="020B0800000000000000" pitchFamily="34" charset="-128"/>
                  <a:ea typeface="Adobe Gothic Std B" panose="020B0800000000000000" pitchFamily="34" charset="-128"/>
                </a:rPr>
                <a:t>02</a:t>
              </a:r>
              <a:endParaRPr lang="zh-CN" altLang="en-US" sz="2000" dirty="0">
                <a:latin typeface="Adobe Gothic Std B" panose="020B0800000000000000" pitchFamily="34" charset="-128"/>
              </a:endParaRPr>
            </a:p>
          </p:txBody>
        </p:sp>
        <p:sp>
          <p:nvSpPr>
            <p:cNvPr id="19" name="矩形 18"/>
            <p:cNvSpPr/>
            <p:nvPr/>
          </p:nvSpPr>
          <p:spPr>
            <a:xfrm>
              <a:off x="1035424" y="4034118"/>
              <a:ext cx="4047564" cy="4975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需求分析</a:t>
              </a:r>
              <a:endParaRPr lang="en-US" altLang="zh-CN" sz="3200" b="1" dirty="0"/>
            </a:p>
          </p:txBody>
        </p:sp>
      </p:grpSp>
      <p:grpSp>
        <p:nvGrpSpPr>
          <p:cNvPr id="3" name="组合 2">
            <a:extLst>
              <a:ext uri="{FF2B5EF4-FFF2-40B4-BE49-F238E27FC236}">
                <a16:creationId xmlns:a16="http://schemas.microsoft.com/office/drawing/2014/main" id="{565ECC1A-92F8-5229-01B3-8CFC8DAD3CB9}"/>
              </a:ext>
            </a:extLst>
          </p:cNvPr>
          <p:cNvGrpSpPr/>
          <p:nvPr/>
        </p:nvGrpSpPr>
        <p:grpSpPr>
          <a:xfrm>
            <a:off x="549088" y="5573324"/>
            <a:ext cx="4545106" cy="497542"/>
            <a:chOff x="537882" y="4034118"/>
            <a:chExt cx="4545106" cy="497542"/>
          </a:xfrm>
        </p:grpSpPr>
        <p:sp>
          <p:nvSpPr>
            <p:cNvPr id="8" name="矩形 7">
              <a:extLst>
                <a:ext uri="{FF2B5EF4-FFF2-40B4-BE49-F238E27FC236}">
                  <a16:creationId xmlns:a16="http://schemas.microsoft.com/office/drawing/2014/main" id="{F54153C6-7F1C-A4D6-48F2-4E36612753C6}"/>
                </a:ext>
              </a:extLst>
            </p:cNvPr>
            <p:cNvSpPr/>
            <p:nvPr/>
          </p:nvSpPr>
          <p:spPr>
            <a:xfrm>
              <a:off x="537882" y="4034118"/>
              <a:ext cx="497542" cy="497542"/>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dobe Gothic Std B" panose="020B0800000000000000" pitchFamily="34" charset="-128"/>
                  <a:ea typeface="Adobe Gothic Std B" panose="020B0800000000000000" pitchFamily="34" charset="-128"/>
                </a:rPr>
                <a:t>03</a:t>
              </a:r>
              <a:endParaRPr lang="zh-CN" altLang="en-US" sz="2000" dirty="0">
                <a:latin typeface="Adobe Gothic Std B" panose="020B0800000000000000" pitchFamily="34" charset="-128"/>
              </a:endParaRPr>
            </a:p>
          </p:txBody>
        </p:sp>
        <p:sp>
          <p:nvSpPr>
            <p:cNvPr id="9" name="矩形 8">
              <a:extLst>
                <a:ext uri="{FF2B5EF4-FFF2-40B4-BE49-F238E27FC236}">
                  <a16:creationId xmlns:a16="http://schemas.microsoft.com/office/drawing/2014/main" id="{8BFC38F6-088A-F9D7-6862-4F6DE8D52E4E}"/>
                </a:ext>
              </a:extLst>
            </p:cNvPr>
            <p:cNvSpPr/>
            <p:nvPr/>
          </p:nvSpPr>
          <p:spPr>
            <a:xfrm>
              <a:off x="1035424" y="4034118"/>
              <a:ext cx="4047564" cy="4975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关键用例及类图设计</a:t>
              </a:r>
              <a:endParaRPr lang="en-US" altLang="zh-CN" sz="3200" b="1" dirty="0"/>
            </a:p>
          </p:txBody>
        </p:sp>
      </p:grpSp>
      <p:grpSp>
        <p:nvGrpSpPr>
          <p:cNvPr id="10" name="组合 9">
            <a:extLst>
              <a:ext uri="{FF2B5EF4-FFF2-40B4-BE49-F238E27FC236}">
                <a16:creationId xmlns:a16="http://schemas.microsoft.com/office/drawing/2014/main" id="{ABA0B04A-5466-7C43-3AF7-E6E85FB6CAC5}"/>
              </a:ext>
            </a:extLst>
          </p:cNvPr>
          <p:cNvGrpSpPr/>
          <p:nvPr/>
        </p:nvGrpSpPr>
        <p:grpSpPr>
          <a:xfrm>
            <a:off x="6096000" y="5573324"/>
            <a:ext cx="4545106" cy="497542"/>
            <a:chOff x="537882" y="4034118"/>
            <a:chExt cx="4545106" cy="497542"/>
          </a:xfrm>
        </p:grpSpPr>
        <p:sp>
          <p:nvSpPr>
            <p:cNvPr id="11" name="矩形 10">
              <a:extLst>
                <a:ext uri="{FF2B5EF4-FFF2-40B4-BE49-F238E27FC236}">
                  <a16:creationId xmlns:a16="http://schemas.microsoft.com/office/drawing/2014/main" id="{BC85D329-7A9E-4575-7353-2FEA1EAA8568}"/>
                </a:ext>
              </a:extLst>
            </p:cNvPr>
            <p:cNvSpPr/>
            <p:nvPr/>
          </p:nvSpPr>
          <p:spPr>
            <a:xfrm>
              <a:off x="537882" y="4034118"/>
              <a:ext cx="497542" cy="497542"/>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dobe Gothic Std B" panose="020B0800000000000000" pitchFamily="34" charset="-128"/>
                  <a:ea typeface="Adobe Gothic Std B" panose="020B0800000000000000" pitchFamily="34" charset="-128"/>
                </a:rPr>
                <a:t>04</a:t>
              </a:r>
              <a:endParaRPr lang="zh-CN" altLang="en-US" sz="2000" dirty="0">
                <a:latin typeface="Adobe Gothic Std B" panose="020B0800000000000000" pitchFamily="34" charset="-128"/>
              </a:endParaRPr>
            </a:p>
          </p:txBody>
        </p:sp>
        <p:sp>
          <p:nvSpPr>
            <p:cNvPr id="12" name="矩形 11">
              <a:extLst>
                <a:ext uri="{FF2B5EF4-FFF2-40B4-BE49-F238E27FC236}">
                  <a16:creationId xmlns:a16="http://schemas.microsoft.com/office/drawing/2014/main" id="{BCB7546B-0E4D-3A13-D7DC-091471F461B3}"/>
                </a:ext>
              </a:extLst>
            </p:cNvPr>
            <p:cNvSpPr/>
            <p:nvPr/>
          </p:nvSpPr>
          <p:spPr>
            <a:xfrm>
              <a:off x="1035424" y="4034118"/>
              <a:ext cx="4047564" cy="4975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当前任务</a:t>
              </a:r>
              <a:endParaRPr lang="en-US" altLang="zh-CN" sz="3200" b="1"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 建筑物, 围栏, 砖形&#10;&#10;已生成极高可信度的说明"/>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Effect>
                      <a14:saturation sat="66000"/>
                    </a14:imgEffect>
                  </a14:imgLayer>
                </a14:imgProps>
              </a:ext>
              <a:ext uri="{28A0092B-C50C-407E-A947-70E740481C1C}">
                <a14:useLocalDpi xmlns:a14="http://schemas.microsoft.com/office/drawing/2010/main" val="0"/>
              </a:ext>
            </a:extLst>
          </a:blip>
          <a:srcRect t="6282" b="16461"/>
          <a:stretch>
            <a:fillRect/>
          </a:stretch>
        </p:blipFill>
        <p:spPr>
          <a:xfrm>
            <a:off x="0" y="-1"/>
            <a:ext cx="12192000" cy="6271867"/>
          </a:xfrm>
          <a:prstGeom prst="rect">
            <a:avLst/>
          </a:prstGeom>
        </p:spPr>
      </p:pic>
      <p:sp>
        <p:nvSpPr>
          <p:cNvPr id="4" name="矩形 3"/>
          <p:cNvSpPr/>
          <p:nvPr/>
        </p:nvSpPr>
        <p:spPr>
          <a:xfrm>
            <a:off x="0" y="4437529"/>
            <a:ext cx="12192000" cy="2420471"/>
          </a:xfrm>
          <a:prstGeom prst="rect">
            <a:avLst/>
          </a:prstGeom>
          <a:solidFill>
            <a:srgbClr val="0E41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0802" y="4437529"/>
            <a:ext cx="7477663" cy="1604042"/>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CN" sz="11500" i="1" spc="600" dirty="0">
                <a:latin typeface="Adobe Gothic Std B" panose="020B0800000000000000" pitchFamily="34" charset="-128"/>
                <a:ea typeface="Adobe Gothic Std B" panose="020B0800000000000000" pitchFamily="34" charset="-128"/>
              </a:rPr>
              <a:t>01</a:t>
            </a:r>
            <a:r>
              <a:rPr lang="zh-CN" altLang="en-US" sz="5400" i="1" spc="600" dirty="0">
                <a:latin typeface="Adobe Gothic Std B" panose="020B0800000000000000" pitchFamily="34" charset="-128"/>
                <a:ea typeface="Adobe 黑体 Std R" panose="020B0400000000000000" pitchFamily="34" charset="-122"/>
              </a:rPr>
              <a:t>项目背景及调查</a:t>
            </a:r>
            <a:endParaRPr lang="zh-CN" altLang="en-US" sz="11500" spc="600" dirty="0">
              <a:latin typeface="Adobe 黑体 Std R" panose="020B0400000000000000" pitchFamily="34" charset="-122"/>
              <a:ea typeface="Adobe 黑体 Std R" panose="020B0400000000000000"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0" y="0"/>
            <a:ext cx="12192000" cy="733347"/>
            <a:chOff x="1026459" y="557573"/>
            <a:chExt cx="10188388" cy="733347"/>
          </a:xfrm>
        </p:grpSpPr>
        <p:sp>
          <p:nvSpPr>
            <p:cNvPr id="45" name="矩形 44"/>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6" name="图片 45" descr="图片包含 户外, 标牌&#10;&#10;已生成极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sp>
        <p:nvSpPr>
          <p:cNvPr id="48" name="文本框 47"/>
          <p:cNvSpPr txBox="1"/>
          <p:nvPr/>
        </p:nvSpPr>
        <p:spPr>
          <a:xfrm>
            <a:off x="895761" y="74285"/>
            <a:ext cx="3853521" cy="584775"/>
          </a:xfrm>
          <a:prstGeom prst="rect">
            <a:avLst/>
          </a:prstGeom>
          <a:noFill/>
        </p:spPr>
        <p:txBody>
          <a:bodyPr wrap="square">
            <a:spAutoFit/>
          </a:bodyPr>
          <a:lstStyle/>
          <a:p>
            <a:pPr lvl="0"/>
            <a:r>
              <a:rPr lang="zh-CN" altLang="en-US" sz="3200" dirty="0">
                <a:solidFill>
                  <a:schemeClr val="bg1"/>
                </a:solidFill>
              </a:rPr>
              <a:t>项目背景及调查结果</a:t>
            </a:r>
            <a:endParaRPr lang="en-US" altLang="zh-CN" sz="3200" dirty="0">
              <a:solidFill>
                <a:schemeClr val="bg1"/>
              </a:solidFill>
            </a:endParaRPr>
          </a:p>
        </p:txBody>
      </p:sp>
      <p:sp>
        <p:nvSpPr>
          <p:cNvPr id="3" name="文本框 2">
            <a:extLst>
              <a:ext uri="{FF2B5EF4-FFF2-40B4-BE49-F238E27FC236}">
                <a16:creationId xmlns:a16="http://schemas.microsoft.com/office/drawing/2014/main" id="{912A86B8-BE40-6B40-52E5-ED5E8E9DAEF3}"/>
              </a:ext>
            </a:extLst>
          </p:cNvPr>
          <p:cNvSpPr txBox="1"/>
          <p:nvPr/>
        </p:nvSpPr>
        <p:spPr>
          <a:xfrm>
            <a:off x="242596" y="1147665"/>
            <a:ext cx="11038114" cy="1754326"/>
          </a:xfrm>
          <a:prstGeom prst="rect">
            <a:avLst/>
          </a:prstGeom>
          <a:noFill/>
        </p:spPr>
        <p:txBody>
          <a:bodyPr wrap="square" rtlCol="0">
            <a:spAutoFit/>
          </a:bodyPr>
          <a:lstStyle/>
          <a:p>
            <a:r>
              <a:rPr lang="zh-CN" altLang="en-US" b="0" i="0" dirty="0">
                <a:solidFill>
                  <a:srgbClr val="191919"/>
                </a:solidFill>
                <a:effectLst/>
                <a:latin typeface="PingFang SC"/>
              </a:rPr>
              <a:t>在传统社会与互联网时代，人与人之间的关系需要经营，商家企业想要获得稳定的客户源流，必须依靠媒体宣传，维系好与消费者、媒体、舆论的关系，公共关系成为了商业竞争的重要因素。在物联网时代，借助物联网技术，人与人之间的关系将自动搭建，群体性的人际关系经营将转向“点对点”的自动化，不同个体自动关联不同需求。</a:t>
            </a:r>
            <a:endParaRPr lang="en-US" altLang="zh-CN" b="0" i="0" dirty="0">
              <a:solidFill>
                <a:srgbClr val="191919"/>
              </a:solidFill>
              <a:effectLst/>
              <a:latin typeface="PingFang SC"/>
            </a:endParaRPr>
          </a:p>
          <a:p>
            <a:endParaRPr lang="en-US" altLang="zh-CN" dirty="0">
              <a:solidFill>
                <a:srgbClr val="191919"/>
              </a:solidFill>
              <a:latin typeface="PingFang SC"/>
            </a:endParaRPr>
          </a:p>
          <a:p>
            <a:endParaRPr lang="zh-CN" altLang="en-US" dirty="0"/>
          </a:p>
        </p:txBody>
      </p:sp>
      <p:pic>
        <p:nvPicPr>
          <p:cNvPr id="4" name="图片 3">
            <a:extLst>
              <a:ext uri="{FF2B5EF4-FFF2-40B4-BE49-F238E27FC236}">
                <a16:creationId xmlns:a16="http://schemas.microsoft.com/office/drawing/2014/main" id="{EB53BC7B-CFDB-3632-5062-B7951947B923}"/>
              </a:ext>
            </a:extLst>
          </p:cNvPr>
          <p:cNvPicPr>
            <a:picLocks noChangeAspect="1"/>
          </p:cNvPicPr>
          <p:nvPr/>
        </p:nvPicPr>
        <p:blipFill>
          <a:blip r:embed="rId4"/>
          <a:stretch>
            <a:fillRect/>
          </a:stretch>
        </p:blipFill>
        <p:spPr>
          <a:xfrm>
            <a:off x="6262629" y="2267339"/>
            <a:ext cx="5621461" cy="3123034"/>
          </a:xfrm>
          <a:prstGeom prst="rect">
            <a:avLst/>
          </a:prstGeom>
        </p:spPr>
      </p:pic>
      <p:sp>
        <p:nvSpPr>
          <p:cNvPr id="5" name="文本框 4">
            <a:extLst>
              <a:ext uri="{FF2B5EF4-FFF2-40B4-BE49-F238E27FC236}">
                <a16:creationId xmlns:a16="http://schemas.microsoft.com/office/drawing/2014/main" id="{AE4A0E8D-18FE-AD7B-B377-DA6021F5854C}"/>
              </a:ext>
            </a:extLst>
          </p:cNvPr>
          <p:cNvSpPr txBox="1"/>
          <p:nvPr/>
        </p:nvSpPr>
        <p:spPr>
          <a:xfrm>
            <a:off x="307910" y="2500603"/>
            <a:ext cx="5495731" cy="3693319"/>
          </a:xfrm>
          <a:prstGeom prst="rect">
            <a:avLst/>
          </a:prstGeom>
          <a:noFill/>
        </p:spPr>
        <p:txBody>
          <a:bodyPr wrap="square" rtlCol="0">
            <a:spAutoFit/>
          </a:bodyPr>
          <a:lstStyle/>
          <a:p>
            <a:r>
              <a:rPr lang="zh-CN" altLang="en-US" dirty="0"/>
              <a:t>       在一直以来的影院购票系统中，用户只是单纯的购买影票，到时间去观看，看完离场。</a:t>
            </a:r>
            <a:endParaRPr lang="en-US" altLang="zh-CN" dirty="0"/>
          </a:p>
          <a:p>
            <a:r>
              <a:rPr lang="zh-CN" altLang="en-US" dirty="0"/>
              <a:t>       我们认为这种纯粹的购票忽略了“人与人”之间的联系，并猜测用户在购票时，对于已经被购票的整个场次座位图，是有显著的购票倾向的。如果能把握住用户的购票倾向，发展出相应功能，用户必然会更偏爱使用尊重他们的平台。</a:t>
            </a:r>
            <a:endParaRPr lang="en-US" altLang="zh-CN" dirty="0"/>
          </a:p>
          <a:p>
            <a:r>
              <a:rPr lang="zh-CN" altLang="en-US" dirty="0"/>
              <a:t>       而且，现代社会多种</a:t>
            </a:r>
            <a:r>
              <a:rPr lang="en-US" altLang="zh-CN" dirty="0"/>
              <a:t>APP</a:t>
            </a:r>
            <a:r>
              <a:rPr lang="zh-CN" altLang="en-US" dirty="0"/>
              <a:t>，有向“社交化”发展的明显趋势。我们认为购票系统，这个以很大规模的人群为对象的系统，一直以来并没有很好利用人与人之间的社交欲。如果能把传统购票系统“社交化”，完成购票时“用户与用户”的连接，用户使用该平台购票的可能性会大大增加。</a:t>
            </a:r>
          </a:p>
        </p:txBody>
      </p:sp>
    </p:spTree>
    <p:extLst>
      <p:ext uri="{BB962C8B-B14F-4D97-AF65-F5344CB8AC3E}">
        <p14:creationId xmlns:p14="http://schemas.microsoft.com/office/powerpoint/2010/main" val="169278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0" y="0"/>
            <a:ext cx="12192000" cy="733347"/>
            <a:chOff x="1026459" y="557573"/>
            <a:chExt cx="10188388" cy="733347"/>
          </a:xfrm>
        </p:grpSpPr>
        <p:sp>
          <p:nvSpPr>
            <p:cNvPr id="45" name="矩形 44"/>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6" name="图片 45" descr="图片包含 户外, 标牌&#10;&#10;已生成极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sp>
        <p:nvSpPr>
          <p:cNvPr id="48" name="文本框 47"/>
          <p:cNvSpPr txBox="1"/>
          <p:nvPr/>
        </p:nvSpPr>
        <p:spPr>
          <a:xfrm>
            <a:off x="895761" y="74285"/>
            <a:ext cx="3853521" cy="584775"/>
          </a:xfrm>
          <a:prstGeom prst="rect">
            <a:avLst/>
          </a:prstGeom>
          <a:noFill/>
        </p:spPr>
        <p:txBody>
          <a:bodyPr wrap="square">
            <a:spAutoFit/>
          </a:bodyPr>
          <a:lstStyle/>
          <a:p>
            <a:pPr lvl="0"/>
            <a:r>
              <a:rPr lang="zh-CN" altLang="en-US" sz="3200" dirty="0">
                <a:solidFill>
                  <a:schemeClr val="bg1"/>
                </a:solidFill>
              </a:rPr>
              <a:t>项目背景及调查结果</a:t>
            </a:r>
            <a:endParaRPr lang="en-US" altLang="zh-CN" sz="3200" dirty="0">
              <a:solidFill>
                <a:schemeClr val="bg1"/>
              </a:solidFill>
            </a:endParaRPr>
          </a:p>
        </p:txBody>
      </p:sp>
      <p:sp>
        <p:nvSpPr>
          <p:cNvPr id="3" name="文本框 2">
            <a:extLst>
              <a:ext uri="{FF2B5EF4-FFF2-40B4-BE49-F238E27FC236}">
                <a16:creationId xmlns:a16="http://schemas.microsoft.com/office/drawing/2014/main" id="{912A86B8-BE40-6B40-52E5-ED5E8E9DAEF3}"/>
              </a:ext>
            </a:extLst>
          </p:cNvPr>
          <p:cNvSpPr txBox="1"/>
          <p:nvPr/>
        </p:nvSpPr>
        <p:spPr>
          <a:xfrm>
            <a:off x="242596" y="1147665"/>
            <a:ext cx="11038114" cy="4801314"/>
          </a:xfrm>
          <a:prstGeom prst="rect">
            <a:avLst/>
          </a:prstGeom>
          <a:noFill/>
        </p:spPr>
        <p:txBody>
          <a:bodyPr wrap="square" rtlCol="0">
            <a:spAutoFit/>
          </a:bodyPr>
          <a:lstStyle/>
          <a:p>
            <a:r>
              <a:rPr lang="zh-CN" altLang="en-US" b="0" i="0" dirty="0">
                <a:solidFill>
                  <a:srgbClr val="191919"/>
                </a:solidFill>
                <a:effectLst/>
                <a:latin typeface="PingFang SC"/>
              </a:rPr>
              <a:t>为验证我们的想法与猜测，我们制作问卷做了用户调查，调查问卷的结果如下：</a:t>
            </a:r>
            <a:endParaRPr lang="en-US" altLang="zh-CN" b="0" i="0" dirty="0">
              <a:solidFill>
                <a:srgbClr val="191919"/>
              </a:solidFill>
              <a:effectLst/>
              <a:latin typeface="PingFang SC"/>
            </a:endParaRPr>
          </a:p>
          <a:p>
            <a:endParaRPr lang="en-US" altLang="zh-CN" dirty="0">
              <a:solidFill>
                <a:srgbClr val="191919"/>
              </a:solidFill>
              <a:latin typeface="PingFang SC"/>
            </a:endParaRPr>
          </a:p>
          <a:p>
            <a:endParaRPr lang="en-US" altLang="zh-CN" dirty="0">
              <a:solidFill>
                <a:srgbClr val="191919"/>
              </a:solidFill>
              <a:latin typeface="PingFang SC"/>
            </a:endParaRPr>
          </a:p>
          <a:p>
            <a:r>
              <a:rPr lang="en-US" altLang="zh-CN" b="1" i="1" dirty="0">
                <a:solidFill>
                  <a:srgbClr val="191919"/>
                </a:solidFill>
                <a:latin typeface="PingFang SC"/>
              </a:rPr>
              <a:t>61.11%    </a:t>
            </a:r>
            <a:r>
              <a:rPr lang="zh-CN" altLang="en-US" b="1" i="1" dirty="0">
                <a:solidFill>
                  <a:srgbClr val="191919"/>
                </a:solidFill>
                <a:latin typeface="PingFang SC"/>
              </a:rPr>
              <a:t>的用户  对同一场购票的其他用户的信息感兴趣，并想要查看他们暴露出来的信息。</a:t>
            </a:r>
            <a:endParaRPr lang="en-US" altLang="zh-CN" b="1" i="1" dirty="0">
              <a:solidFill>
                <a:srgbClr val="191919"/>
              </a:solidFill>
              <a:latin typeface="PingFang SC"/>
            </a:endParaRPr>
          </a:p>
          <a:p>
            <a:endParaRPr lang="en-US" altLang="zh-CN" b="1" i="1" dirty="0">
              <a:solidFill>
                <a:srgbClr val="191919"/>
              </a:solidFill>
              <a:latin typeface="PingFang SC"/>
            </a:endParaRPr>
          </a:p>
          <a:p>
            <a:r>
              <a:rPr lang="en-US" altLang="zh-CN" b="1" i="1" dirty="0">
                <a:solidFill>
                  <a:srgbClr val="191919"/>
                </a:solidFill>
                <a:latin typeface="PingFang SC"/>
              </a:rPr>
              <a:t>55.66%   </a:t>
            </a:r>
            <a:r>
              <a:rPr lang="zh-CN" altLang="en-US" b="1" i="1" dirty="0">
                <a:solidFill>
                  <a:srgbClr val="191919"/>
                </a:solidFill>
                <a:latin typeface="PingFang SC"/>
              </a:rPr>
              <a:t>的用户表示希望或允许 平台暴露自己 容忍或主动暴露的个人信息。</a:t>
            </a:r>
            <a:endParaRPr lang="en-US" altLang="zh-CN" b="1" i="1" dirty="0">
              <a:solidFill>
                <a:srgbClr val="191919"/>
              </a:solidFill>
              <a:latin typeface="PingFang SC"/>
            </a:endParaRPr>
          </a:p>
          <a:p>
            <a:endParaRPr lang="en-US" altLang="zh-CN" b="1" i="1" dirty="0">
              <a:solidFill>
                <a:srgbClr val="191919"/>
              </a:solidFill>
              <a:latin typeface="PingFang SC"/>
            </a:endParaRPr>
          </a:p>
          <a:p>
            <a:r>
              <a:rPr lang="en-US" altLang="zh-CN" b="1" i="1" dirty="0">
                <a:solidFill>
                  <a:srgbClr val="191919"/>
                </a:solidFill>
                <a:latin typeface="PingFang SC"/>
              </a:rPr>
              <a:t>66.66%   </a:t>
            </a:r>
            <a:r>
              <a:rPr lang="zh-CN" altLang="en-US" b="1" i="1" dirty="0">
                <a:solidFill>
                  <a:srgbClr val="191919"/>
                </a:solidFill>
                <a:latin typeface="PingFang SC"/>
              </a:rPr>
              <a:t>的用户希望可以用小纸条的形式在购票后，告诉后续购票用户自己的特殊需求。</a:t>
            </a:r>
            <a:endParaRPr lang="en-US" altLang="zh-CN" b="1" i="1" dirty="0">
              <a:solidFill>
                <a:srgbClr val="191919"/>
              </a:solidFill>
              <a:latin typeface="PingFang SC"/>
            </a:endParaRPr>
          </a:p>
          <a:p>
            <a:endParaRPr lang="en-US" altLang="zh-CN" b="1" i="1" dirty="0">
              <a:solidFill>
                <a:srgbClr val="191919"/>
              </a:solidFill>
              <a:latin typeface="PingFang SC"/>
            </a:endParaRPr>
          </a:p>
          <a:p>
            <a:r>
              <a:rPr lang="en-US" altLang="zh-CN" b="1" i="1" dirty="0">
                <a:solidFill>
                  <a:srgbClr val="FF0000"/>
                </a:solidFill>
                <a:latin typeface="PingFang SC"/>
              </a:rPr>
              <a:t>88.89%   </a:t>
            </a:r>
            <a:r>
              <a:rPr lang="zh-CN" altLang="en-US" b="1" i="1" dirty="0">
                <a:solidFill>
                  <a:srgbClr val="FF0000"/>
                </a:solidFill>
                <a:latin typeface="PingFang SC"/>
              </a:rPr>
              <a:t>的用户表示如果可以的话，会在平台发消息给其他购票的用户。</a:t>
            </a:r>
            <a:endParaRPr lang="en-US" altLang="zh-CN" b="1" i="1" dirty="0">
              <a:solidFill>
                <a:srgbClr val="FF0000"/>
              </a:solidFill>
              <a:latin typeface="PingFang SC"/>
            </a:endParaRPr>
          </a:p>
          <a:p>
            <a:endParaRPr lang="en-US" altLang="zh-CN" b="1" i="1" dirty="0">
              <a:solidFill>
                <a:srgbClr val="FF0000"/>
              </a:solidFill>
              <a:latin typeface="PingFang SC"/>
            </a:endParaRPr>
          </a:p>
          <a:p>
            <a:r>
              <a:rPr lang="en-US" altLang="zh-CN" b="1" i="1" dirty="0">
                <a:solidFill>
                  <a:srgbClr val="FF0000"/>
                </a:solidFill>
                <a:latin typeface="PingFang SC"/>
              </a:rPr>
              <a:t>77.22%   </a:t>
            </a:r>
            <a:r>
              <a:rPr lang="zh-CN" altLang="en-US" b="1" i="1" dirty="0">
                <a:solidFill>
                  <a:srgbClr val="FF0000"/>
                </a:solidFill>
                <a:latin typeface="PingFang SC"/>
              </a:rPr>
              <a:t>的用户表示自己回顾观影经历，会想认识同一场看电影的用户。</a:t>
            </a:r>
            <a:endParaRPr lang="en-US" altLang="zh-CN" b="1" i="1" dirty="0">
              <a:solidFill>
                <a:srgbClr val="FF0000"/>
              </a:solidFill>
              <a:latin typeface="PingFang SC"/>
            </a:endParaRPr>
          </a:p>
          <a:p>
            <a:endParaRPr lang="en-US" altLang="zh-CN" b="1" i="1" dirty="0">
              <a:latin typeface="PingFang SC"/>
            </a:endParaRPr>
          </a:p>
          <a:p>
            <a:endParaRPr lang="en-US" altLang="zh-CN" b="1" i="1" dirty="0">
              <a:latin typeface="PingFang SC"/>
            </a:endParaRPr>
          </a:p>
          <a:p>
            <a:r>
              <a:rPr lang="zh-CN" altLang="en-US" b="1" i="1" dirty="0">
                <a:latin typeface="PingFang SC"/>
              </a:rPr>
              <a:t>果然如我们猜想的那样，影院用户的“社交欲”十分强烈，而现有的各个平台显然并没有把握住这个潜在的“人人互联”的需求。</a:t>
            </a:r>
            <a:endParaRPr lang="en-US" altLang="zh-CN" b="1" i="1" dirty="0">
              <a:latin typeface="PingFang SC"/>
            </a:endParaRPr>
          </a:p>
          <a:p>
            <a:endParaRPr lang="zh-CN" altLang="en-US" dirty="0"/>
          </a:p>
        </p:txBody>
      </p:sp>
    </p:spTree>
    <p:extLst>
      <p:ext uri="{BB962C8B-B14F-4D97-AF65-F5344CB8AC3E}">
        <p14:creationId xmlns:p14="http://schemas.microsoft.com/office/powerpoint/2010/main" val="494532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 建筑物, 围栏, 砖形&#10;&#10;已生成极高可信度的说明"/>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Effect>
                      <a14:saturation sat="66000"/>
                    </a14:imgEffect>
                  </a14:imgLayer>
                </a14:imgProps>
              </a:ext>
              <a:ext uri="{28A0092B-C50C-407E-A947-70E740481C1C}">
                <a14:useLocalDpi xmlns:a14="http://schemas.microsoft.com/office/drawing/2010/main" val="0"/>
              </a:ext>
            </a:extLst>
          </a:blip>
          <a:srcRect t="6282" b="16461"/>
          <a:stretch>
            <a:fillRect/>
          </a:stretch>
        </p:blipFill>
        <p:spPr>
          <a:xfrm>
            <a:off x="0" y="-1"/>
            <a:ext cx="12192000" cy="6271867"/>
          </a:xfrm>
          <a:prstGeom prst="rect">
            <a:avLst/>
          </a:prstGeom>
        </p:spPr>
      </p:pic>
      <p:sp>
        <p:nvSpPr>
          <p:cNvPr id="4" name="矩形 3"/>
          <p:cNvSpPr/>
          <p:nvPr/>
        </p:nvSpPr>
        <p:spPr>
          <a:xfrm>
            <a:off x="0" y="4437529"/>
            <a:ext cx="12192000" cy="2420471"/>
          </a:xfrm>
          <a:prstGeom prst="rect">
            <a:avLst/>
          </a:prstGeom>
          <a:solidFill>
            <a:srgbClr val="0E41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0802" y="4437529"/>
            <a:ext cx="7477663" cy="1604042"/>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CN" sz="11500" i="1" spc="600" dirty="0">
                <a:latin typeface="Adobe Gothic Std B" panose="020B0800000000000000" pitchFamily="34" charset="-128"/>
                <a:ea typeface="Adobe Gothic Std B" panose="020B0800000000000000" pitchFamily="34" charset="-128"/>
              </a:rPr>
              <a:t>02</a:t>
            </a:r>
            <a:r>
              <a:rPr lang="zh-CN" altLang="en-US" sz="5400" i="1" spc="600" dirty="0">
                <a:latin typeface="Adobe Gothic Std B" panose="020B0800000000000000" pitchFamily="34" charset="-128"/>
                <a:ea typeface="Adobe 黑体 Std R" panose="020B0400000000000000" pitchFamily="34" charset="-122"/>
              </a:rPr>
              <a:t>需求分析</a:t>
            </a:r>
            <a:endParaRPr lang="zh-CN" altLang="en-US" sz="11500" spc="600" dirty="0">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56677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0" y="0"/>
            <a:ext cx="12192000" cy="733347"/>
            <a:chOff x="1026459" y="557573"/>
            <a:chExt cx="10188388" cy="733347"/>
          </a:xfrm>
        </p:grpSpPr>
        <p:sp>
          <p:nvSpPr>
            <p:cNvPr id="45" name="矩形 44"/>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6" name="图片 45" descr="图片包含 户外, 标牌&#10;&#10;已生成极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sp>
        <p:nvSpPr>
          <p:cNvPr id="48" name="文本框 47"/>
          <p:cNvSpPr txBox="1"/>
          <p:nvPr/>
        </p:nvSpPr>
        <p:spPr>
          <a:xfrm>
            <a:off x="0" y="74285"/>
            <a:ext cx="3853521" cy="584775"/>
          </a:xfrm>
          <a:prstGeom prst="rect">
            <a:avLst/>
          </a:prstGeom>
          <a:noFill/>
        </p:spPr>
        <p:txBody>
          <a:bodyPr wrap="square">
            <a:spAutoFit/>
          </a:bodyPr>
          <a:lstStyle/>
          <a:p>
            <a:pPr lvl="0"/>
            <a:r>
              <a:rPr lang="zh-CN" altLang="en-US" sz="3200" dirty="0">
                <a:solidFill>
                  <a:schemeClr val="bg1"/>
                </a:solidFill>
              </a:rPr>
              <a:t>需求分析</a:t>
            </a:r>
            <a:endParaRPr lang="en-US" altLang="zh-CN" sz="3200" dirty="0">
              <a:solidFill>
                <a:schemeClr val="bg1"/>
              </a:solidFill>
            </a:endParaRPr>
          </a:p>
        </p:txBody>
      </p:sp>
      <p:sp>
        <p:nvSpPr>
          <p:cNvPr id="2" name="文本框 1">
            <a:extLst>
              <a:ext uri="{FF2B5EF4-FFF2-40B4-BE49-F238E27FC236}">
                <a16:creationId xmlns:a16="http://schemas.microsoft.com/office/drawing/2014/main" id="{83AF6520-545D-A5AE-F8A6-97AA64F11C67}"/>
              </a:ext>
            </a:extLst>
          </p:cNvPr>
          <p:cNvSpPr txBox="1"/>
          <p:nvPr/>
        </p:nvSpPr>
        <p:spPr>
          <a:xfrm>
            <a:off x="0" y="914400"/>
            <a:ext cx="10543592" cy="5632311"/>
          </a:xfrm>
          <a:prstGeom prst="rect">
            <a:avLst/>
          </a:prstGeom>
          <a:noFill/>
        </p:spPr>
        <p:txBody>
          <a:bodyPr wrap="square" rtlCol="0">
            <a:spAutoFit/>
          </a:bodyPr>
          <a:lstStyle/>
          <a:p>
            <a:r>
              <a:rPr lang="zh-CN" altLang="en-US" dirty="0"/>
              <a:t>用户画像</a:t>
            </a:r>
            <a:r>
              <a:rPr lang="en-US" altLang="zh-CN" dirty="0"/>
              <a:t>1</a:t>
            </a:r>
            <a:r>
              <a:rPr lang="zh-CN" altLang="en-US" dirty="0"/>
              <a:t>：</a:t>
            </a:r>
            <a:endParaRPr lang="en-US" altLang="zh-CN" dirty="0"/>
          </a:p>
          <a:p>
            <a:r>
              <a:rPr lang="en-US" altLang="zh-CN" dirty="0"/>
              <a:t>       </a:t>
            </a:r>
            <a:r>
              <a:rPr lang="zh-CN" altLang="en-US" dirty="0"/>
              <a:t>小页是一位</a:t>
            </a:r>
            <a:r>
              <a:rPr lang="en-US" altLang="zh-CN" dirty="0"/>
              <a:t>23</a:t>
            </a:r>
            <a:r>
              <a:rPr lang="zh-CN" altLang="en-US" dirty="0"/>
              <a:t>岁的计算机专业的大学生，小页性格开朗，并喜爱电影艺术，经常会去看电影，但是因为品味独特，比如喜欢看文艺片，身边的朋友会偶尔不想跟他一起去看某部电影，小页也除了在知乎、</a:t>
            </a:r>
            <a:r>
              <a:rPr lang="en-US" altLang="zh-CN" dirty="0"/>
              <a:t>b</a:t>
            </a:r>
            <a:r>
              <a:rPr lang="zh-CN" altLang="en-US" dirty="0"/>
              <a:t>站、电影评论区之外无法找到身边的人进行交流。小页很希望认识一起看某部电影同场的朋友，有时小页会看完电影和邻座稍微交流两句，虽然有时候很突兀，但小页通过这样结识过两位同场看电影的朋友。因此小页希望通过某种方式，方便而且不会让别人尴尬地认识一起观影的同学。</a:t>
            </a:r>
            <a:endParaRPr lang="en-US" altLang="zh-CN" dirty="0"/>
          </a:p>
          <a:p>
            <a:endParaRPr lang="en-US" altLang="zh-CN" dirty="0"/>
          </a:p>
          <a:p>
            <a:r>
              <a:rPr lang="zh-CN" altLang="en-US" dirty="0"/>
              <a:t>用户画像</a:t>
            </a:r>
            <a:r>
              <a:rPr lang="en-US" altLang="zh-CN" dirty="0"/>
              <a:t>2</a:t>
            </a:r>
            <a:r>
              <a:rPr lang="zh-CN" altLang="en-US" dirty="0"/>
              <a:t>：</a:t>
            </a:r>
            <a:endParaRPr lang="en-US" altLang="zh-CN" dirty="0"/>
          </a:p>
          <a:p>
            <a:r>
              <a:rPr lang="en-US" altLang="zh-CN" dirty="0"/>
              <a:t>       </a:t>
            </a:r>
            <a:r>
              <a:rPr lang="zh-CN" altLang="en-US" dirty="0"/>
              <a:t>张</a:t>
            </a:r>
            <a:r>
              <a:rPr lang="en-US" altLang="zh-CN" dirty="0"/>
              <a:t>XX</a:t>
            </a:r>
            <a:r>
              <a:rPr lang="zh-CN" altLang="en-US" dirty="0"/>
              <a:t>是一位</a:t>
            </a:r>
            <a:r>
              <a:rPr lang="en-US" altLang="zh-CN" dirty="0"/>
              <a:t>18</a:t>
            </a:r>
            <a:r>
              <a:rPr lang="zh-CN" altLang="en-US" dirty="0"/>
              <a:t>岁的高三毕业生，他是一位有些孤僻而且有原则的社交恐惧症患者，喜欢一个人去看电影，但在看电影的时候，如果周围有其他观众的话，张</a:t>
            </a:r>
            <a:r>
              <a:rPr lang="en-US" altLang="zh-CN" dirty="0"/>
              <a:t>XX</a:t>
            </a:r>
            <a:r>
              <a:rPr lang="zh-CN" altLang="en-US" dirty="0"/>
              <a:t>会感觉不舒服，在有些场次，张</a:t>
            </a:r>
            <a:r>
              <a:rPr lang="en-US" altLang="zh-CN" dirty="0"/>
              <a:t>XX</a:t>
            </a:r>
            <a:r>
              <a:rPr lang="zh-CN" altLang="en-US" dirty="0"/>
              <a:t>两边都有其他用户，有其他座位周围没人，但是张</a:t>
            </a:r>
            <a:r>
              <a:rPr lang="en-US" altLang="zh-CN" dirty="0"/>
              <a:t>XX</a:t>
            </a:r>
            <a:r>
              <a:rPr lang="zh-CN" altLang="en-US" dirty="0"/>
              <a:t>觉得不坐自己购买的座位是一种“违背原则”的行为，为此还是坐在原本的位子看完了电影。张</a:t>
            </a:r>
            <a:r>
              <a:rPr lang="en-US" altLang="zh-CN" dirty="0"/>
              <a:t>XX</a:t>
            </a:r>
            <a:r>
              <a:rPr lang="zh-CN" altLang="en-US" dirty="0"/>
              <a:t>表示，如果可以的话，可以在购票界面，提醒其他购票用户，如果可以并且座位充足的话，尽量不要在自己身边购票。</a:t>
            </a:r>
            <a:endParaRPr lang="en-US" altLang="zh-CN" dirty="0"/>
          </a:p>
          <a:p>
            <a:endParaRPr lang="en-US" altLang="zh-CN" dirty="0"/>
          </a:p>
          <a:p>
            <a:r>
              <a:rPr lang="zh-CN" altLang="en-US" dirty="0"/>
              <a:t>用户画像</a:t>
            </a:r>
            <a:r>
              <a:rPr lang="en-US" altLang="zh-CN" dirty="0"/>
              <a:t>3</a:t>
            </a:r>
            <a:r>
              <a:rPr lang="zh-CN" altLang="en-US" dirty="0"/>
              <a:t>：</a:t>
            </a:r>
            <a:endParaRPr lang="en-US" altLang="zh-CN" dirty="0"/>
          </a:p>
          <a:p>
            <a:r>
              <a:rPr lang="en-US" altLang="zh-CN" dirty="0"/>
              <a:t>        </a:t>
            </a:r>
            <a:r>
              <a:rPr lang="zh-CN" altLang="en-US" dirty="0"/>
              <a:t>春希是一位</a:t>
            </a:r>
            <a:r>
              <a:rPr lang="en-US" altLang="zh-CN" dirty="0"/>
              <a:t>29</a:t>
            </a:r>
            <a:r>
              <a:rPr lang="zh-CN" altLang="en-US" dirty="0"/>
              <a:t>岁的女设计师，家里经常催她谈恋爱，春希特别喜欢看歌剧、话剧以及有艺术价值的电影。春希觉得看剧、看电影是一个认识有相同品味的潜在恋爱对象的途径，但无奈也是觉得线下观影时无法得体地去认识陌生男生。春希也希望在购票时查看其他用户的个人信息，并有选择的认识一些男生。</a:t>
            </a:r>
            <a:endParaRPr lang="en-US" altLang="zh-CN" dirty="0"/>
          </a:p>
          <a:p>
            <a:r>
              <a:rPr lang="en-US" altLang="zh-CN" dirty="0"/>
              <a:t>       </a:t>
            </a:r>
            <a:endParaRPr lang="zh-CN" altLang="en-US" dirty="0"/>
          </a:p>
        </p:txBody>
      </p:sp>
    </p:spTree>
    <p:extLst>
      <p:ext uri="{BB962C8B-B14F-4D97-AF65-F5344CB8AC3E}">
        <p14:creationId xmlns:p14="http://schemas.microsoft.com/office/powerpoint/2010/main" val="1383960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0" y="0"/>
            <a:ext cx="12192000" cy="733347"/>
            <a:chOff x="1026459" y="557573"/>
            <a:chExt cx="10188388" cy="733347"/>
          </a:xfrm>
        </p:grpSpPr>
        <p:sp>
          <p:nvSpPr>
            <p:cNvPr id="45" name="矩形 44"/>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6" name="图片 45" descr="图片包含 户外, 标牌&#10;&#10;已生成极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sp>
        <p:nvSpPr>
          <p:cNvPr id="48" name="文本框 47"/>
          <p:cNvSpPr txBox="1"/>
          <p:nvPr/>
        </p:nvSpPr>
        <p:spPr>
          <a:xfrm>
            <a:off x="0" y="74285"/>
            <a:ext cx="3853521" cy="584775"/>
          </a:xfrm>
          <a:prstGeom prst="rect">
            <a:avLst/>
          </a:prstGeom>
          <a:noFill/>
        </p:spPr>
        <p:txBody>
          <a:bodyPr wrap="square">
            <a:spAutoFit/>
          </a:bodyPr>
          <a:lstStyle/>
          <a:p>
            <a:pPr lvl="0"/>
            <a:r>
              <a:rPr lang="zh-CN" altLang="en-US" sz="3200" dirty="0">
                <a:solidFill>
                  <a:schemeClr val="bg1"/>
                </a:solidFill>
              </a:rPr>
              <a:t>需求分析</a:t>
            </a:r>
            <a:endParaRPr lang="en-US" altLang="zh-CN" sz="3200" dirty="0">
              <a:solidFill>
                <a:schemeClr val="bg1"/>
              </a:solidFill>
            </a:endParaRPr>
          </a:p>
        </p:txBody>
      </p:sp>
      <p:sp>
        <p:nvSpPr>
          <p:cNvPr id="2" name="文本框 1">
            <a:extLst>
              <a:ext uri="{FF2B5EF4-FFF2-40B4-BE49-F238E27FC236}">
                <a16:creationId xmlns:a16="http://schemas.microsoft.com/office/drawing/2014/main" id="{83AF6520-545D-A5AE-F8A6-97AA64F11C67}"/>
              </a:ext>
            </a:extLst>
          </p:cNvPr>
          <p:cNvSpPr txBox="1"/>
          <p:nvPr/>
        </p:nvSpPr>
        <p:spPr>
          <a:xfrm>
            <a:off x="0" y="914400"/>
            <a:ext cx="10543592" cy="646331"/>
          </a:xfrm>
          <a:prstGeom prst="rect">
            <a:avLst/>
          </a:prstGeom>
          <a:noFill/>
        </p:spPr>
        <p:txBody>
          <a:bodyPr wrap="square" rtlCol="0">
            <a:spAutoFit/>
          </a:bodyPr>
          <a:lstStyle/>
          <a:p>
            <a:r>
              <a:rPr lang="zh-CN" altLang="en-US" dirty="0"/>
              <a:t>经过分析，我们决定在传统的购票平台上加入“暴露个人信息”、“给其他用户留言”、“可以发送信息”等功能。</a:t>
            </a:r>
          </a:p>
        </p:txBody>
      </p:sp>
      <p:pic>
        <p:nvPicPr>
          <p:cNvPr id="4" name="图片 3">
            <a:extLst>
              <a:ext uri="{FF2B5EF4-FFF2-40B4-BE49-F238E27FC236}">
                <a16:creationId xmlns:a16="http://schemas.microsoft.com/office/drawing/2014/main" id="{B94CBC7C-38F1-91B3-4442-2884A8DE7A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872" y="1560732"/>
            <a:ext cx="3225217" cy="4858730"/>
          </a:xfrm>
          <a:prstGeom prst="rect">
            <a:avLst/>
          </a:prstGeom>
        </p:spPr>
      </p:pic>
      <p:pic>
        <p:nvPicPr>
          <p:cNvPr id="5" name="图片 4">
            <a:extLst>
              <a:ext uri="{FF2B5EF4-FFF2-40B4-BE49-F238E27FC236}">
                <a16:creationId xmlns:a16="http://schemas.microsoft.com/office/drawing/2014/main" id="{7F791446-15D5-D675-4179-9E2A8589BEA4}"/>
              </a:ext>
            </a:extLst>
          </p:cNvPr>
          <p:cNvPicPr>
            <a:picLocks noChangeAspect="1"/>
          </p:cNvPicPr>
          <p:nvPr/>
        </p:nvPicPr>
        <p:blipFill>
          <a:blip r:embed="rId5"/>
          <a:stretch>
            <a:fillRect/>
          </a:stretch>
        </p:blipFill>
        <p:spPr>
          <a:xfrm>
            <a:off x="4222340" y="1741784"/>
            <a:ext cx="5800000" cy="4228571"/>
          </a:xfrm>
          <a:prstGeom prst="rect">
            <a:avLst/>
          </a:prstGeom>
        </p:spPr>
      </p:pic>
    </p:spTree>
    <p:extLst>
      <p:ext uri="{BB962C8B-B14F-4D97-AF65-F5344CB8AC3E}">
        <p14:creationId xmlns:p14="http://schemas.microsoft.com/office/powerpoint/2010/main" val="4010183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 建筑物, 围栏, 砖形&#10;&#10;已生成极高可信度的说明"/>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Effect>
                      <a14:saturation sat="66000"/>
                    </a14:imgEffect>
                  </a14:imgLayer>
                </a14:imgProps>
              </a:ext>
              <a:ext uri="{28A0092B-C50C-407E-A947-70E740481C1C}">
                <a14:useLocalDpi xmlns:a14="http://schemas.microsoft.com/office/drawing/2010/main" val="0"/>
              </a:ext>
            </a:extLst>
          </a:blip>
          <a:srcRect t="6282" b="16461"/>
          <a:stretch>
            <a:fillRect/>
          </a:stretch>
        </p:blipFill>
        <p:spPr>
          <a:xfrm>
            <a:off x="0" y="-1"/>
            <a:ext cx="12192000" cy="6271867"/>
          </a:xfrm>
          <a:prstGeom prst="rect">
            <a:avLst/>
          </a:prstGeom>
        </p:spPr>
      </p:pic>
      <p:sp>
        <p:nvSpPr>
          <p:cNvPr id="4" name="矩形 3"/>
          <p:cNvSpPr/>
          <p:nvPr/>
        </p:nvSpPr>
        <p:spPr>
          <a:xfrm>
            <a:off x="0" y="4437529"/>
            <a:ext cx="12192000" cy="2420471"/>
          </a:xfrm>
          <a:prstGeom prst="rect">
            <a:avLst/>
          </a:prstGeom>
          <a:solidFill>
            <a:srgbClr val="0E41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0802" y="4437529"/>
            <a:ext cx="9166504" cy="1604042"/>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CN" sz="11500" i="1" spc="600" dirty="0">
                <a:latin typeface="Adobe Gothic Std B" panose="020B0800000000000000" pitchFamily="34" charset="-128"/>
                <a:ea typeface="Adobe Gothic Std B" panose="020B0800000000000000" pitchFamily="34" charset="-128"/>
              </a:rPr>
              <a:t>03</a:t>
            </a:r>
            <a:r>
              <a:rPr lang="zh-CN" altLang="en-US" sz="5400" i="1" spc="600" dirty="0">
                <a:latin typeface="Adobe Gothic Std B" panose="020B0800000000000000" pitchFamily="34" charset="-128"/>
                <a:ea typeface="Adobe 黑体 Std R" panose="020B0400000000000000" pitchFamily="34" charset="-122"/>
              </a:rPr>
              <a:t>关键用例及类图设计</a:t>
            </a:r>
            <a:endParaRPr lang="zh-CN" altLang="en-US" sz="11500" spc="600" dirty="0">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320575672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4081</TotalTime>
  <Words>1424</Words>
  <Application>Microsoft Office PowerPoint</Application>
  <PresentationFormat>宽屏</PresentationFormat>
  <Paragraphs>92</Paragraphs>
  <Slides>14</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Adobe Gothic Std B</vt:lpstr>
      <vt:lpstr>Adobe 黑体 Std R</vt:lpstr>
      <vt:lpstr>PingFang SC</vt:lpstr>
      <vt:lpstr>等线</vt:lpstr>
      <vt:lpstr>等线 Light</vt:lpstr>
      <vt:lpstr>SimHei</vt:lpstr>
      <vt:lpstr>Agency FB</vt:lpstr>
      <vt:lpstr>Arial</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傅 永鸿</dc:creator>
  <cp:lastModifiedBy>蒋 黎明</cp:lastModifiedBy>
  <cp:revision>45</cp:revision>
  <dcterms:created xsi:type="dcterms:W3CDTF">2022-10-29T12:40:22Z</dcterms:created>
  <dcterms:modified xsi:type="dcterms:W3CDTF">2023-01-11T03:59:04Z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